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4"/>
    <p:sldMasterId id="2147483651" r:id="rId5"/>
    <p:sldMasterId id="2147483657" r:id="rId6"/>
  </p:sldMasterIdLst>
  <p:notesMasterIdLst>
    <p:notesMasterId r:id="rId23"/>
  </p:notesMasterIdLst>
  <p:handoutMasterIdLst>
    <p:handoutMasterId r:id="rId24"/>
  </p:handoutMasterIdLst>
  <p:sldIdLst>
    <p:sldId id="454" r:id="rId7"/>
    <p:sldId id="661" r:id="rId8"/>
    <p:sldId id="693" r:id="rId9"/>
    <p:sldId id="653" r:id="rId10"/>
    <p:sldId id="698" r:id="rId11"/>
    <p:sldId id="720" r:id="rId12"/>
    <p:sldId id="719" r:id="rId13"/>
    <p:sldId id="725" r:id="rId14"/>
    <p:sldId id="726" r:id="rId15"/>
    <p:sldId id="727" r:id="rId16"/>
    <p:sldId id="728" r:id="rId17"/>
    <p:sldId id="729" r:id="rId18"/>
    <p:sldId id="730" r:id="rId19"/>
    <p:sldId id="731" r:id="rId20"/>
    <p:sldId id="713" r:id="rId21"/>
    <p:sldId id="712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34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3817" userDrawn="1">
          <p15:clr>
            <a:srgbClr val="A4A3A4"/>
          </p15:clr>
        </p15:guide>
        <p15:guide id="4" pos="73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E9911A-3C35-5A0A-C922-58834DB20C5E}" name="Eamon O'Flynn" initials="EO" userId="S::eamon.oflynn@waterlooedc.ca::a5835a0e-7466-4310-a7c3-56faa2bfb74b" providerId="AD"/>
  <p188:author id="{961BDD3C-88AC-6CAF-F655-84247403B3C2}" name="Jillian Her" initials="JH" userId="S::jillian.her@waterlooedc.ca::fdb0deb0-49f8-4ab8-beaf-45a9b38e9926" providerId="AD"/>
  <p188:author id="{473E615E-EB38-686D-11FC-66E44AD58475}" name="Katie Windley" initials="KW" userId="S::katie.windley@waterlooedc.ca::e7e189c7-16ee-4d0b-8f68-3700b30ff18a" providerId="AD"/>
  <p188:author id="{494E4474-2110-0E41-B143-14C27AD39B83}" name="Guest User" initials="GU" userId="S::urn:spo:anon#666203d9c33adc7c717357af5ee0238e7369795db7b9ceae64b134c8d80ffed9::" providerId="AD"/>
  <p188:author id="{CBCA8A74-01C8-9CFC-62C6-F0F51665BDD7}" name="Katie Windley" initials="KW" userId="S::Katie.Windley@waterlooedc.ca::e7e189c7-16ee-4d0b-8f68-3700b30ff18a" providerId="AD"/>
  <p188:author id="{392529B2-98FB-6C69-A53C-793A21F9E5F9}" name="Shelby Woodall" initials="SW" userId="S::Shelby.Woodall@waterlooedc.ca::9548b4f0-a3b1-42d9-8e1e-31395081af42" providerId="AD"/>
  <p188:author id="{8CE147E3-8A2B-0D94-477C-A584B0C6D718}" name="Jillian Her" initials="JH" userId="S::Jillian.Her@waterlooedc.ca::fdb0deb0-49f8-4ab8-beaf-45a9b38e992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F8E"/>
    <a:srgbClr val="002060"/>
    <a:srgbClr val="CD273D"/>
    <a:srgbClr val="000000"/>
    <a:srgbClr val="1167A6"/>
    <a:srgbClr val="FFFFFF"/>
    <a:srgbClr val="0067A5"/>
    <a:srgbClr val="2794C3"/>
    <a:srgbClr val="92D3E7"/>
    <a:srgbClr val="AFB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267510-E2E4-461C-A4A1-936CE05DCC2C}" v="7" dt="2026-04-20T17:44:44.1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077" autoAdjust="0"/>
  </p:normalViewPr>
  <p:slideViewPr>
    <p:cSldViewPr snapToGrid="0">
      <p:cViewPr>
        <p:scale>
          <a:sx n="50" d="100"/>
          <a:sy n="50" d="100"/>
        </p:scale>
        <p:origin x="1284" y="120"/>
      </p:cViewPr>
      <p:guideLst>
        <p:guide orient="horz" pos="3634"/>
        <p:guide pos="302"/>
        <p:guide pos="3817"/>
        <p:guide pos="73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va Schmalz" userId="1ba9de90-0274-4158-bf89-9486894deeef" providerId="ADAL" clId="{8064F33D-B201-4DD5-8932-F12D4DCBF175}"/>
    <pc:docChg chg="undo custSel addSld delSld modSld sldOrd">
      <pc:chgData name="Ava Schmalz" userId="1ba9de90-0274-4158-bf89-9486894deeef" providerId="ADAL" clId="{8064F33D-B201-4DD5-8932-F12D4DCBF175}" dt="2026-04-20T18:08:20.590" v="261" actId="20577"/>
      <pc:docMkLst>
        <pc:docMk/>
      </pc:docMkLst>
      <pc:sldChg chg="modSp mod">
        <pc:chgData name="Ava Schmalz" userId="1ba9de90-0274-4158-bf89-9486894deeef" providerId="ADAL" clId="{8064F33D-B201-4DD5-8932-F12D4DCBF175}" dt="2026-04-20T17:44:50.694" v="258" actId="207"/>
        <pc:sldMkLst>
          <pc:docMk/>
          <pc:sldMk cId="1671181779" sldId="713"/>
        </pc:sldMkLst>
        <pc:spChg chg="mod">
          <ac:chgData name="Ava Schmalz" userId="1ba9de90-0274-4158-bf89-9486894deeef" providerId="ADAL" clId="{8064F33D-B201-4DD5-8932-F12D4DCBF175}" dt="2026-04-20T17:44:50.694" v="258" actId="207"/>
          <ac:spMkLst>
            <pc:docMk/>
            <pc:sldMk cId="1671181779" sldId="713"/>
            <ac:spMk id="2" creationId="{926DB7B1-9E6F-B2BB-62B0-CFD454B1BAD0}"/>
          </ac:spMkLst>
        </pc:spChg>
      </pc:sldChg>
      <pc:sldChg chg="del">
        <pc:chgData name="Ava Schmalz" userId="1ba9de90-0274-4158-bf89-9486894deeef" providerId="ADAL" clId="{8064F33D-B201-4DD5-8932-F12D4DCBF175}" dt="2026-04-20T17:19:13.613" v="169" actId="2696"/>
        <pc:sldMkLst>
          <pc:docMk/>
          <pc:sldMk cId="4263516322" sldId="715"/>
        </pc:sldMkLst>
      </pc:sldChg>
      <pc:sldChg chg="del">
        <pc:chgData name="Ava Schmalz" userId="1ba9de90-0274-4158-bf89-9486894deeef" providerId="ADAL" clId="{8064F33D-B201-4DD5-8932-F12D4DCBF175}" dt="2026-04-20T17:45:03.845" v="259" actId="2696"/>
        <pc:sldMkLst>
          <pc:docMk/>
          <pc:sldMk cId="1243106586" sldId="724"/>
        </pc:sldMkLst>
      </pc:sldChg>
      <pc:sldChg chg="modSp mod">
        <pc:chgData name="Ava Schmalz" userId="1ba9de90-0274-4158-bf89-9486894deeef" providerId="ADAL" clId="{8064F33D-B201-4DD5-8932-F12D4DCBF175}" dt="2026-04-20T18:07:32.359" v="260" actId="20577"/>
        <pc:sldMkLst>
          <pc:docMk/>
          <pc:sldMk cId="2183371694" sldId="725"/>
        </pc:sldMkLst>
        <pc:spChg chg="mod">
          <ac:chgData name="Ava Schmalz" userId="1ba9de90-0274-4158-bf89-9486894deeef" providerId="ADAL" clId="{8064F33D-B201-4DD5-8932-F12D4DCBF175}" dt="2026-04-20T18:07:32.359" v="260" actId="20577"/>
          <ac:spMkLst>
            <pc:docMk/>
            <pc:sldMk cId="2183371694" sldId="725"/>
            <ac:spMk id="31" creationId="{7049C28C-5CA1-4AC6-A9D1-4E5A750F57E2}"/>
          </ac:spMkLst>
        </pc:spChg>
      </pc:sldChg>
      <pc:sldChg chg="modSp mod">
        <pc:chgData name="Ava Schmalz" userId="1ba9de90-0274-4158-bf89-9486894deeef" providerId="ADAL" clId="{8064F33D-B201-4DD5-8932-F12D4DCBF175}" dt="2026-04-20T18:08:20.590" v="261" actId="20577"/>
        <pc:sldMkLst>
          <pc:docMk/>
          <pc:sldMk cId="1254086398" sldId="726"/>
        </pc:sldMkLst>
        <pc:spChg chg="mod">
          <ac:chgData name="Ava Schmalz" userId="1ba9de90-0274-4158-bf89-9486894deeef" providerId="ADAL" clId="{8064F33D-B201-4DD5-8932-F12D4DCBF175}" dt="2026-04-20T18:08:20.590" v="261" actId="20577"/>
          <ac:spMkLst>
            <pc:docMk/>
            <pc:sldMk cId="1254086398" sldId="726"/>
            <ac:spMk id="31" creationId="{B9EAFCC3-8BF9-0C3F-2450-73A916FB8E22}"/>
          </ac:spMkLst>
        </pc:spChg>
      </pc:sldChg>
      <pc:sldChg chg="addSp modSp mod">
        <pc:chgData name="Ava Schmalz" userId="1ba9de90-0274-4158-bf89-9486894deeef" providerId="ADAL" clId="{8064F33D-B201-4DD5-8932-F12D4DCBF175}" dt="2026-04-20T17:41:42.606" v="192" actId="20577"/>
        <pc:sldMkLst>
          <pc:docMk/>
          <pc:sldMk cId="1551149385" sldId="730"/>
        </pc:sldMkLst>
        <pc:spChg chg="mod">
          <ac:chgData name="Ava Schmalz" userId="1ba9de90-0274-4158-bf89-9486894deeef" providerId="ADAL" clId="{8064F33D-B201-4DD5-8932-F12D4DCBF175}" dt="2026-04-20T17:41:42.606" v="192" actId="20577"/>
          <ac:spMkLst>
            <pc:docMk/>
            <pc:sldMk cId="1551149385" sldId="730"/>
            <ac:spMk id="31" creationId="{805E2F5C-C862-C9F9-7A49-B65C077402BD}"/>
          </ac:spMkLst>
        </pc:spChg>
        <pc:graphicFrameChg chg="add mod modGraphic">
          <ac:chgData name="Ava Schmalz" userId="1ba9de90-0274-4158-bf89-9486894deeef" providerId="ADAL" clId="{8064F33D-B201-4DD5-8932-F12D4DCBF175}" dt="2026-04-20T17:18:52.832" v="168" actId="1076"/>
          <ac:graphicFrameMkLst>
            <pc:docMk/>
            <pc:sldMk cId="1551149385" sldId="730"/>
            <ac:graphicFrameMk id="6" creationId="{DD82CEB2-B54E-6C3A-B4EC-7BAEB27C76C0}"/>
          </ac:graphicFrameMkLst>
        </pc:graphicFrameChg>
      </pc:sldChg>
      <pc:sldChg chg="delSp modSp add mod ord">
        <pc:chgData name="Ava Schmalz" userId="1ba9de90-0274-4158-bf89-9486894deeef" providerId="ADAL" clId="{8064F33D-B201-4DD5-8932-F12D4DCBF175}" dt="2026-04-20T17:41:14.275" v="188" actId="20577"/>
        <pc:sldMkLst>
          <pc:docMk/>
          <pc:sldMk cId="4224574480" sldId="731"/>
        </pc:sldMkLst>
        <pc:spChg chg="mod">
          <ac:chgData name="Ava Schmalz" userId="1ba9de90-0274-4158-bf89-9486894deeef" providerId="ADAL" clId="{8064F33D-B201-4DD5-8932-F12D4DCBF175}" dt="2026-04-20T17:41:14.275" v="188" actId="20577"/>
          <ac:spMkLst>
            <pc:docMk/>
            <pc:sldMk cId="4224574480" sldId="731"/>
            <ac:spMk id="6" creationId="{A6BD35A8-3B67-E92D-4FA2-8BE990668397}"/>
          </ac:spMkLst>
        </pc:spChg>
        <pc:spChg chg="mod">
          <ac:chgData name="Ava Schmalz" userId="1ba9de90-0274-4158-bf89-9486894deeef" providerId="ADAL" clId="{8064F33D-B201-4DD5-8932-F12D4DCBF175}" dt="2026-04-20T17:40:49.612" v="178" actId="20577"/>
          <ac:spMkLst>
            <pc:docMk/>
            <pc:sldMk cId="4224574480" sldId="731"/>
            <ac:spMk id="32" creationId="{8333397C-B950-3017-B622-D6206138D1FE}"/>
          </ac:spMkLst>
        </pc:spChg>
        <pc:picChg chg="del">
          <ac:chgData name="Ava Schmalz" userId="1ba9de90-0274-4158-bf89-9486894deeef" providerId="ADAL" clId="{8064F33D-B201-4DD5-8932-F12D4DCBF175}" dt="2026-04-20T17:40:51.110" v="179" actId="478"/>
          <ac:picMkLst>
            <pc:docMk/>
            <pc:sldMk cId="4224574480" sldId="731"/>
            <ac:picMk id="4098" creationId="{A8C858C7-FCD0-0D0A-6C99-7FAF38945A2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72BE172-46FD-10CA-7EF3-C19F39AA6F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6EDEC7-F932-7256-A751-1662C25789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15E7B-C051-394A-8970-6FB2D420F589}" type="datetime1">
              <a:t>4/20/2026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B5A545-58EC-0EDE-3179-A63897B5FE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5CCFDD-0704-D27B-14D8-0B052A3CFB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3BDCE-C9E5-4346-8F7C-BE06305A9AF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14097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34E44-1403-D34E-AF90-FB00081C8322}" type="datetime1">
              <a:t>4/20/2026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C5A32-F388-BF41-8B9F-425C13CD2D3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48124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83164-0282-B677-806E-C8ED8A3D5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56205D-2977-C93E-7703-ED0E368AC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F3F7A3-ED3E-5445-D67A-53790048B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489260F-F951-0689-88B9-3F91977FDE1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89550-3A9A-13D4-00C9-6810EFCE0C1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BA1134-2140-5A4B-A057-7DA3A32DBF02}" type="datetime1">
              <a:t>4/20/2026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DE917-7005-01A0-A304-DB434945B7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51BED-DDCB-7D72-2A90-86B197883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C5A32-F388-BF41-8B9F-425C13CD2D3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95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B1B01-D109-9631-7321-4C8FC168F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67ADF1B5-45F3-120A-AC5A-303E566C9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C3942C1-1DAB-27CF-DAB1-CBEC4CFBE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F9222727-3A9D-CF18-D6E8-A7A2EE88BA0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7D92C3-7E9C-144A-25F5-9804B7B94FE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A8D4323-98B3-734D-AA8D-980758A8FA18}" type="datetime1">
              <a:t>4/20/2026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5CC49C-6CA9-A13A-40FC-C0F385B067B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C2811B-F585-55BF-AB43-79DE45F7C9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C5A32-F388-BF41-8B9F-425C13CD2D3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345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B1B01-D109-9631-7321-4C8FC168F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67ADF1B5-45F3-120A-AC5A-303E566C9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C3942C1-1DAB-27CF-DAB1-CBEC4CFBE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F9222727-3A9D-CF18-D6E8-A7A2EE88BA0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7D92C3-7E9C-144A-25F5-9804B7B94FE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A8D4323-98B3-734D-AA8D-980758A8FA18}" type="datetime1">
              <a:t>4/20/2026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5CC49C-6CA9-A13A-40FC-C0F385B067B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C2811B-F585-55BF-AB43-79DE45F7C9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C5A32-F388-BF41-8B9F-425C13CD2D3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113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E405A-4820-7997-2D87-72B892FFC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BBD507-FD93-95F5-06D8-9F89F77B6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8073B1-BDD5-5A62-2B39-45479D921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5612EDE-7E55-7423-62E9-9B211EA91A9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21ECE-1752-A9BA-54BF-93EC63CACAE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AC34E44-1403-D34E-AF90-FB00081C8322}" type="datetime1">
              <a:rPr lang="en-US" smtClean="0"/>
              <a:t>4/20/2026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A71AE3-597B-A3C7-9F0D-F866B3F373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30C36-4E6B-247A-6EBB-1C4F7D968D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C5A32-F388-BF41-8B9F-425C13CD2D3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177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63E78-E923-E6E6-02B1-A3B646538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4858D1-82B8-E259-0D60-420C88500B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8AA23A-1F27-469D-7737-7D107AF9B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3A854D7-3F77-DCFF-2A34-2BD1BF8F13D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869AC-996C-3DF2-ED69-8FD2797E183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AC34E44-1403-D34E-AF90-FB00081C8322}" type="datetime1">
              <a:rPr lang="en-US" smtClean="0"/>
              <a:t>4/20/2026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7575D-6F0E-AD13-CC51-D8C1CDBFE32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B27C2-CB83-43B4-5E8E-1BE2E9E860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C5A32-F388-BF41-8B9F-425C13CD2D3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258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AB82C-AA16-9ACA-7432-FAA4FF0B6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B5114B74-281A-0445-6465-F9B0B71C47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55BAC0-71F3-51B2-6E86-4B57530B2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28ADF2C3-33FB-43C2-BB56-A3AD65B5C8F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60BAEB-BFD7-378C-196F-3BFD5D38F36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A8D4323-98B3-734D-AA8D-980758A8FA18}" type="datetime1">
              <a:t>4/20/2026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103018-6095-FB67-0D92-08DEAC9001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02AFF4-FB31-5640-745B-B507299FEB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C5A32-F388-BF41-8B9F-425C13CD2D3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3743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DDF0D-E73D-3408-1842-97D7CEBE3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E48227-24F1-576A-12B7-6EEB8D350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0A0499-7EBA-8C6E-FB68-A98E6337D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cs typeface="Calibri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4DF491B-6752-AC34-8BAB-27074EC96E9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2BC23-CDBA-0694-AA5B-E6F22352EE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6D181-EFFF-224E-A5FF-715B5687DADE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D9F5A-A4EF-E3B3-8C49-13A357D309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788D6-1D37-F5CC-D7D1-B9CEDE4DD7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C5A32-F388-BF41-8B9F-425C13CD2D3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69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6CBAB-FF79-6141-A9FE-D4661A2C05EB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C5A32-F388-BF41-8B9F-425C13CD2D3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712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AC34E44-1403-D34E-AF90-FB00081C8322}" type="datetime1">
              <a:rPr lang="en-US" smtClean="0"/>
              <a:t>4/20/2026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C5A32-F388-BF41-8B9F-425C13CD2D3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6660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5A7FC4-C2FD-744C-8613-AA732EAF5955}" type="datetime1">
              <a:t>4/20/2026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C5A32-F388-BF41-8B9F-425C13CD2D3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275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01C40-06A1-653C-3E62-41A654EC7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4DD4F881-3FF3-4BE5-91EB-FF81538EBA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AF2CBC-CA23-D237-FB80-4C10BCB841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7BF19A36-A2CC-E6B3-E39C-4754EA66826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D7E4AA-B564-D7D4-CDD5-664ADD546F3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A8D4323-98B3-734D-AA8D-980758A8FA18}" type="datetime1">
              <a:t>4/20/2026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85F470-347E-1091-C876-D8C36FED7D9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DEAD6C-C420-C59D-E1D9-1BD9A0CF4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C5A32-F388-BF41-8B9F-425C13CD2D3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984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A7D28-EA2C-2F80-BF53-DAF8B62E0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DE932F0D-A147-AC77-496C-CF8A8EE007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7199EA9-E49E-ABF4-7E63-5A771D003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814CEB19-13DC-0A53-BB86-E26A906C32C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E0C191-CE2D-7FCB-1287-D3C65E0FF15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A8D4323-98B3-734D-AA8D-980758A8FA18}" type="datetime1">
              <a:t>4/20/2026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AE73BA-05DC-4609-1DFD-645E1383431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034D36D-6E28-C73F-CD75-35FC3A1651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C5A32-F388-BF41-8B9F-425C13CD2D3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483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B3C6A-3F1B-9EA7-6982-87F60958F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B6A6A973-62AA-4409-3856-105C77EBAC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EC47751-F4A7-414E-38A8-F2A4A7936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06B88BCB-DD4F-46DC-CA90-0DF6471C3C0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AE4A5A-D094-ACB5-1DE6-E2CF7A8667C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A8D4323-98B3-734D-AA8D-980758A8FA18}" type="datetime1">
              <a:t>4/20/2026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834981-26A2-E09E-8162-B3EDEFAFFCE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3F2AA6-0160-0569-78A2-FAEDCC5FD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C5A32-F388-BF41-8B9F-425C13CD2D3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696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2A8BF-2901-575A-E083-AA5CED448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2075F8-6804-3BDC-9F0E-8E0106EA2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19267F-E108-E426-3711-46A61DFAA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905683A-67E3-B9C7-BA85-695F2ED34C2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F7AFB-5CF9-218A-C9A6-2F8AC269F01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AC34E44-1403-D34E-AF90-FB00081C8322}" type="datetime1">
              <a:rPr lang="en-US" smtClean="0"/>
              <a:t>4/20/2026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DDE79-7CB1-CC6E-DE1C-AB6DE749C36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7F1E8-C0D8-6652-C72B-B3E9E4CFE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C5A32-F388-BF41-8B9F-425C13CD2D3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054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30DFB-EFC6-5F95-E295-7B91A76FF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5E39B7-B420-8B43-E681-141D41272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DDDD42-E25D-04B7-8A5D-C38AC263C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D7FBBAC-E998-5E17-C66A-0719FA8912B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49A26-DEC6-8F3A-5FDB-783FEFFA1BA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AC34E44-1403-D34E-AF90-FB00081C8322}" type="datetime1">
              <a:rPr lang="en-US" smtClean="0"/>
              <a:t>4/20/2026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8DA85-FDB3-32A3-A0C1-09031FE36BB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76EB8-0E0E-4858-FBF8-B06270BC87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C5A32-F388-BF41-8B9F-425C13CD2D3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87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5" Type="http://schemas.openxmlformats.org/officeDocument/2006/relationships/image" Target="../media/image16.png"/><Relationship Id="rId10" Type="http://schemas.openxmlformats.org/officeDocument/2006/relationships/image" Target="../media/image11.emf"/><Relationship Id="rId4" Type="http://schemas.openxmlformats.org/officeDocument/2006/relationships/image" Target="../media/image2.png"/><Relationship Id="rId9" Type="http://schemas.openxmlformats.org/officeDocument/2006/relationships/image" Target="../media/image10.emf"/><Relationship Id="rId1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5">
            <a:extLst>
              <a:ext uri="{FF2B5EF4-FFF2-40B4-BE49-F238E27FC236}">
                <a16:creationId xmlns:a16="http://schemas.microsoft.com/office/drawing/2014/main" id="{F4F11325-622D-3FCD-F767-C90272024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FDD251-D93F-70B5-737B-3EAFDEE73BDC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8C95FC-B857-927B-D676-6559CD5283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80FC0A64-5B01-448D-B667-D88539F3D855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bg2"/>
                </a:solidFill>
              </a:rPr>
              <a:t>waterlooedc.ca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371A8987-B076-0476-7606-D26E86617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4A0727AD-FF45-E5AB-2155-1FE9C3718D6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02342" y="1499415"/>
            <a:ext cx="4077990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Click here to add a section title</a:t>
            </a: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9898E960-7750-BB57-C9AB-9683EA918100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64938" y="1499414"/>
            <a:ext cx="480726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1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3D4D72CB-B96B-27B3-92EA-2B92EAC1016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302342" y="2359482"/>
            <a:ext cx="4077990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Click here to add a section title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F6AA043B-5CAC-BFE0-9022-059364238F1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64938" y="2394201"/>
            <a:ext cx="480726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2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0935F2B4-A4BC-A8F2-5E69-7CC5171F66D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283492" y="3219547"/>
            <a:ext cx="4077990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Click here to add a section title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35111325-4932-A7DD-E077-1B941FC6FB95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46088" y="3219546"/>
            <a:ext cx="480726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3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7C4665F1-DCA0-5C60-A5E2-8DF453F59FF2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283492" y="4079614"/>
            <a:ext cx="4077990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Click here to add a section title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BD522084-AE67-771A-7968-5EB58C79E0C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088" y="4079613"/>
            <a:ext cx="480726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4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1624279A-8C13-450A-9D90-F5AB5A23186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302342" y="4925781"/>
            <a:ext cx="4077990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Click here to add a section title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17C6F0ED-1A04-D007-540B-43572F43B594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64938" y="4925780"/>
            <a:ext cx="480726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5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A0F34458-C4E6-1A95-1F45-14D43F7DEC86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7302608" y="1519482"/>
            <a:ext cx="4068826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Click here to add a section title</a:t>
            </a:r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73993ECA-6982-F52A-F653-6B0E6F1B68E2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465204" y="1519481"/>
            <a:ext cx="480726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6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2BFB4475-D7CE-00BF-214D-7CCD72C6CAA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302608" y="2379549"/>
            <a:ext cx="4068826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Click here to add a section title</a:t>
            </a:r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7CC5FB07-C4C7-F103-A283-129BC11889E7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6465204" y="2379548"/>
            <a:ext cx="480726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7</a:t>
            </a:r>
          </a:p>
        </p:txBody>
      </p:sp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7600E57B-BF4E-0013-A6CE-D1A62418DE6D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7283758" y="3239614"/>
            <a:ext cx="4068826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Click here to add a section title</a:t>
            </a:r>
          </a:p>
        </p:txBody>
      </p:sp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3B1A098D-C50A-04B9-CB1D-2A804D91D86E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6446354" y="3239613"/>
            <a:ext cx="480726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8</a:t>
            </a:r>
          </a:p>
        </p:txBody>
      </p:sp>
      <p:sp>
        <p:nvSpPr>
          <p:cNvPr id="22" name="Espace réservé du texte 3">
            <a:extLst>
              <a:ext uri="{FF2B5EF4-FFF2-40B4-BE49-F238E27FC236}">
                <a16:creationId xmlns:a16="http://schemas.microsoft.com/office/drawing/2014/main" id="{A3475F3E-F7DF-ACF6-9D18-A40B451C240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7283758" y="4099681"/>
            <a:ext cx="4068826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Click here to add a section title</a:t>
            </a:r>
          </a:p>
        </p:txBody>
      </p:sp>
      <p:sp>
        <p:nvSpPr>
          <p:cNvPr id="23" name="Espace réservé du texte 3">
            <a:extLst>
              <a:ext uri="{FF2B5EF4-FFF2-40B4-BE49-F238E27FC236}">
                <a16:creationId xmlns:a16="http://schemas.microsoft.com/office/drawing/2014/main" id="{17EC4E00-40FC-8401-79E8-A210677C23F9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446354" y="4099680"/>
            <a:ext cx="480726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9</a:t>
            </a:r>
          </a:p>
        </p:txBody>
      </p:sp>
      <p:sp>
        <p:nvSpPr>
          <p:cNvPr id="24" name="Espace réservé du texte 3">
            <a:extLst>
              <a:ext uri="{FF2B5EF4-FFF2-40B4-BE49-F238E27FC236}">
                <a16:creationId xmlns:a16="http://schemas.microsoft.com/office/drawing/2014/main" id="{2C44CEAF-26C4-B317-6085-FDEFCEB86310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7302608" y="4945848"/>
            <a:ext cx="4068826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Click here to add a section title</a:t>
            </a:r>
          </a:p>
        </p:txBody>
      </p:sp>
      <p:sp>
        <p:nvSpPr>
          <p:cNvPr id="25" name="Espace réservé du texte 3">
            <a:extLst>
              <a:ext uri="{FF2B5EF4-FFF2-40B4-BE49-F238E27FC236}">
                <a16:creationId xmlns:a16="http://schemas.microsoft.com/office/drawing/2014/main" id="{BF2B3161-908C-6ECD-9308-3882807DACFA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465204" y="4945847"/>
            <a:ext cx="480726" cy="4585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/>
              <a:t>10</a:t>
            </a:r>
          </a:p>
        </p:txBody>
      </p:sp>
      <p:sp>
        <p:nvSpPr>
          <p:cNvPr id="26" name="Titre 19">
            <a:extLst>
              <a:ext uri="{FF2B5EF4-FFF2-40B4-BE49-F238E27FC236}">
                <a16:creationId xmlns:a16="http://schemas.microsoft.com/office/drawing/2014/main" id="{8B50A0B6-3E0B-31AA-B433-9D9A6E119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088" y="385944"/>
            <a:ext cx="5649912" cy="56455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fr-CA" dirty="0"/>
              <a:t>Enter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0823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Gradient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4045A21-E85C-7513-1151-48BC8E6A6B00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E208606-0255-223C-A867-38468C7AD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FB8C7184-58E3-D659-B7CA-B1F4ED033B41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tx2"/>
                </a:solidFill>
              </a:rPr>
              <a:t>waterlooedc.ca</a:t>
            </a:r>
            <a:endParaRPr lang="en-CA" dirty="0">
              <a:solidFill>
                <a:schemeClr val="tx2"/>
              </a:solidFill>
            </a:endParaRPr>
          </a:p>
        </p:txBody>
      </p:sp>
      <p:sp>
        <p:nvSpPr>
          <p:cNvPr id="22" name="Holder 6">
            <a:extLst>
              <a:ext uri="{FF2B5EF4-FFF2-40B4-BE49-F238E27FC236}">
                <a16:creationId xmlns:a16="http://schemas.microsoft.com/office/drawing/2014/main" id="{4AEFBF40-0384-107F-CE8F-2B6704945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2" name="Image 15">
            <a:extLst>
              <a:ext uri="{FF2B5EF4-FFF2-40B4-BE49-F238E27FC236}">
                <a16:creationId xmlns:a16="http://schemas.microsoft.com/office/drawing/2014/main" id="{7A41AF83-52C9-734A-22FC-1FE023C965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1033" y="-5788"/>
            <a:ext cx="6858001" cy="6858001"/>
          </a:xfrm>
          <a:prstGeom prst="rect">
            <a:avLst/>
          </a:prstGeom>
        </p:spPr>
      </p:pic>
      <p:pic>
        <p:nvPicPr>
          <p:cNvPr id="4" name="Image 64">
            <a:extLst>
              <a:ext uri="{FF2B5EF4-FFF2-40B4-BE49-F238E27FC236}">
                <a16:creationId xmlns:a16="http://schemas.microsoft.com/office/drawing/2014/main" id="{590B8C26-07F6-8B64-55B8-A6EBF537C6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2947"/>
          <a:stretch/>
        </p:blipFill>
        <p:spPr>
          <a:xfrm>
            <a:off x="7034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38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Gradient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119D672D-CBB9-AAC2-D513-CB5ABB1FA5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3999" y="-1"/>
            <a:ext cx="6858001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045A21-E85C-7513-1151-48BC8E6A6B00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E208606-0255-223C-A867-38468C7AD2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FB8C7184-58E3-D659-B7CA-B1F4ED033B41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tx2"/>
                </a:solidFill>
              </a:rPr>
              <a:t>waterlooedc.ca</a:t>
            </a:r>
            <a:endParaRPr lang="en-CA" dirty="0">
              <a:solidFill>
                <a:schemeClr val="tx2"/>
              </a:solidFill>
            </a:endParaRPr>
          </a:p>
        </p:txBody>
      </p:sp>
      <p:sp>
        <p:nvSpPr>
          <p:cNvPr id="22" name="Holder 6">
            <a:extLst>
              <a:ext uri="{FF2B5EF4-FFF2-40B4-BE49-F238E27FC236}">
                <a16:creationId xmlns:a16="http://schemas.microsoft.com/office/drawing/2014/main" id="{4AEFBF40-0384-107F-CE8F-2B6704945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3" name="Image 64">
            <a:extLst>
              <a:ext uri="{FF2B5EF4-FFF2-40B4-BE49-F238E27FC236}">
                <a16:creationId xmlns:a16="http://schemas.microsoft.com/office/drawing/2014/main" id="{BF519D70-AD0B-FE94-464D-26BA4F9E0A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2947"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31" name="Titre 19">
            <a:extLst>
              <a:ext uri="{FF2B5EF4-FFF2-40B4-BE49-F238E27FC236}">
                <a16:creationId xmlns:a16="http://schemas.microsoft.com/office/drawing/2014/main" id="{ECF90FD5-7F81-9946-26B5-B0B52CD87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088" y="385944"/>
            <a:ext cx="11299824" cy="564551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fr-CA" dirty="0"/>
              <a:t>Enter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  <p:sp>
        <p:nvSpPr>
          <p:cNvPr id="34" name="Espace réservé du texte 8">
            <a:extLst>
              <a:ext uri="{FF2B5EF4-FFF2-40B4-BE49-F238E27FC236}">
                <a16:creationId xmlns:a16="http://schemas.microsoft.com/office/drawing/2014/main" id="{5C082D71-5C36-4E40-BF9E-548F6229CA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6088" y="1333500"/>
            <a:ext cx="5408612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8F1222F5-D305-BEB6-A269-7D8B111808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7304" y="1333500"/>
            <a:ext cx="5408612" cy="4191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2111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&amp;Black_Gradient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35D30B-D5A2-7CE8-9CD9-0C4BD44A86F0}"/>
              </a:ext>
            </a:extLst>
          </p:cNvPr>
          <p:cNvSpPr/>
          <p:nvPr userDrawn="1"/>
        </p:nvSpPr>
        <p:spPr>
          <a:xfrm>
            <a:off x="0" y="0"/>
            <a:ext cx="12192000" cy="8879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15">
            <a:extLst>
              <a:ext uri="{FF2B5EF4-FFF2-40B4-BE49-F238E27FC236}">
                <a16:creationId xmlns:a16="http://schemas.microsoft.com/office/drawing/2014/main" id="{BE795785-BCF6-6E77-749C-5E9711144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41033" y="-1"/>
            <a:ext cx="6858001" cy="6858001"/>
          </a:xfrm>
          <a:prstGeom prst="rect">
            <a:avLst/>
          </a:prstGeom>
        </p:spPr>
      </p:pic>
      <p:pic>
        <p:nvPicPr>
          <p:cNvPr id="5" name="Image 64">
            <a:extLst>
              <a:ext uri="{FF2B5EF4-FFF2-40B4-BE49-F238E27FC236}">
                <a16:creationId xmlns:a16="http://schemas.microsoft.com/office/drawing/2014/main" id="{193E7613-1B22-AF2C-EBEB-DA68D17ED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2947"/>
          <a:stretch/>
        </p:blipFill>
        <p:spPr>
          <a:xfrm>
            <a:off x="7034" y="0"/>
            <a:ext cx="12192000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045A21-E85C-7513-1151-48BC8E6A6B00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E208606-0255-223C-A867-38468C7AD2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FB8C7184-58E3-D659-B7CA-B1F4ED033B41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tx2"/>
                </a:solidFill>
              </a:rPr>
              <a:t>waterlooedc.ca</a:t>
            </a:r>
            <a:endParaRPr lang="en-CA" dirty="0">
              <a:solidFill>
                <a:schemeClr val="tx2"/>
              </a:solidFill>
            </a:endParaRPr>
          </a:p>
        </p:txBody>
      </p:sp>
      <p:sp>
        <p:nvSpPr>
          <p:cNvPr id="22" name="Holder 6">
            <a:extLst>
              <a:ext uri="{FF2B5EF4-FFF2-40B4-BE49-F238E27FC236}">
                <a16:creationId xmlns:a16="http://schemas.microsoft.com/office/drawing/2014/main" id="{4AEFBF40-0384-107F-CE8F-2B6704945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400314"/>
            <a:ext cx="423764" cy="19464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79F91-4186-BC55-2936-3364BEFA8FC4}"/>
              </a:ext>
            </a:extLst>
          </p:cNvPr>
          <p:cNvSpPr/>
          <p:nvPr userDrawn="1"/>
        </p:nvSpPr>
        <p:spPr>
          <a:xfrm>
            <a:off x="-7034" y="-2"/>
            <a:ext cx="12206068" cy="887924"/>
          </a:xfrm>
          <a:prstGeom prst="rect">
            <a:avLst/>
          </a:prstGeom>
          <a:gradFill>
            <a:gsLst>
              <a:gs pos="52000">
                <a:schemeClr val="tx1"/>
              </a:gs>
              <a:gs pos="99000">
                <a:schemeClr val="tx1"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96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&amp;Black_Gradient_2 Colum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35D30B-D5A2-7CE8-9CD9-0C4BD44A86F0}"/>
              </a:ext>
            </a:extLst>
          </p:cNvPr>
          <p:cNvSpPr/>
          <p:nvPr userDrawn="1"/>
        </p:nvSpPr>
        <p:spPr>
          <a:xfrm>
            <a:off x="0" y="0"/>
            <a:ext cx="12192000" cy="8879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15">
            <a:extLst>
              <a:ext uri="{FF2B5EF4-FFF2-40B4-BE49-F238E27FC236}">
                <a16:creationId xmlns:a16="http://schemas.microsoft.com/office/drawing/2014/main" id="{BE795785-BCF6-6E77-749C-5E9711144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41033" y="-1"/>
            <a:ext cx="6858001" cy="6858001"/>
          </a:xfrm>
          <a:prstGeom prst="rect">
            <a:avLst/>
          </a:prstGeom>
        </p:spPr>
      </p:pic>
      <p:pic>
        <p:nvPicPr>
          <p:cNvPr id="5" name="Image 64">
            <a:extLst>
              <a:ext uri="{FF2B5EF4-FFF2-40B4-BE49-F238E27FC236}">
                <a16:creationId xmlns:a16="http://schemas.microsoft.com/office/drawing/2014/main" id="{193E7613-1B22-AF2C-EBEB-DA68D17ED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2947"/>
          <a:stretch/>
        </p:blipFill>
        <p:spPr>
          <a:xfrm>
            <a:off x="7034" y="0"/>
            <a:ext cx="12192000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045A21-E85C-7513-1151-48BC8E6A6B00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E208606-0255-223C-A867-38468C7AD2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FB8C7184-58E3-D659-B7CA-B1F4ED033B41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tx2"/>
                </a:solidFill>
              </a:rPr>
              <a:t>waterlooedc.ca</a:t>
            </a:r>
            <a:endParaRPr lang="en-CA" dirty="0">
              <a:solidFill>
                <a:schemeClr val="tx2"/>
              </a:solidFill>
            </a:endParaRPr>
          </a:p>
        </p:txBody>
      </p:sp>
      <p:sp>
        <p:nvSpPr>
          <p:cNvPr id="22" name="Holder 6">
            <a:extLst>
              <a:ext uri="{FF2B5EF4-FFF2-40B4-BE49-F238E27FC236}">
                <a16:creationId xmlns:a16="http://schemas.microsoft.com/office/drawing/2014/main" id="{4AEFBF40-0384-107F-CE8F-2B6704945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400314"/>
            <a:ext cx="423764" cy="19464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79F91-4186-BC55-2936-3364BEFA8FC4}"/>
              </a:ext>
            </a:extLst>
          </p:cNvPr>
          <p:cNvSpPr/>
          <p:nvPr userDrawn="1"/>
        </p:nvSpPr>
        <p:spPr>
          <a:xfrm>
            <a:off x="-7034" y="-2"/>
            <a:ext cx="12206068" cy="887924"/>
          </a:xfrm>
          <a:prstGeom prst="rect">
            <a:avLst/>
          </a:prstGeom>
          <a:gradFill>
            <a:gsLst>
              <a:gs pos="52000">
                <a:schemeClr val="tx1"/>
              </a:gs>
              <a:gs pos="99000">
                <a:schemeClr val="tx1"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B7DA290D-B48F-6F31-BA7B-81C01AD26EC5}"/>
              </a:ext>
            </a:extLst>
          </p:cNvPr>
          <p:cNvSpPr txBox="1"/>
          <p:nvPr userDrawn="1"/>
        </p:nvSpPr>
        <p:spPr>
          <a:xfrm>
            <a:off x="288000" y="1763450"/>
            <a:ext cx="4828200" cy="28931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CA" sz="14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amet, consectetur adipiscing elit. Vivamus semper porttitor velit sed suscipit. Curabitur non orci vitae felis ornare mattis id non neque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CA" sz="14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amet, consectetur adipiscing elit. Vivamus semper porttitor velit sed suscipit. Curabitur non orci vitae felis ornare mattis id non neque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CA" sz="14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amet, consectetur adipiscing elit. Vivamus semper porttitor velit sed suscipit. Curabitur non orci vitae felis ornare mattis id non neque</a:t>
            </a:r>
          </a:p>
        </p:txBody>
      </p:sp>
      <p:sp>
        <p:nvSpPr>
          <p:cNvPr id="6" name="ZoneTexte 2">
            <a:extLst>
              <a:ext uri="{FF2B5EF4-FFF2-40B4-BE49-F238E27FC236}">
                <a16:creationId xmlns:a16="http://schemas.microsoft.com/office/drawing/2014/main" id="{37F09AAD-967B-141F-425D-6FD8295C81D3}"/>
              </a:ext>
            </a:extLst>
          </p:cNvPr>
          <p:cNvSpPr txBox="1"/>
          <p:nvPr userDrawn="1"/>
        </p:nvSpPr>
        <p:spPr>
          <a:xfrm>
            <a:off x="6134100" y="1763450"/>
            <a:ext cx="5040000" cy="42165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CA" sz="14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amet, consectetur adipiscing elit. Vivamus semper porttitor velit sed suscipit. Curabitur non orci vitae felis ornare mattis id non neque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CA" sz="14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amet, consectetur adipiscing elit. Vivamus semper porttitor velit sed suscipit. Curabitur non orci vitae felis ornare mattis id non neque</a:t>
            </a:r>
            <a:endParaRPr lang="en-CA" sz="140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CA" sz="14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amet, consectetur adipiscing elit. Vivamus semper porttitor velit sed suscipit. Curabitur non orci vitae felis ornare mattis id non neque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CA" sz="14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amet, consectetur adipiscing elit. Vivamus semper porttitor velit sed suscipit. Curabitur non orci vitae felis ornare mattis id non neque</a:t>
            </a:r>
            <a:endParaRPr lang="en-CA" sz="140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CA" sz="14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amet, consectetur adipiscing elit. Vivamus semper porttitor velit sed suscipit. Curabitur non orci vitae felis ornare mattis id non neque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SzTx/>
              <a:buFont typeface="Wingdings" pitchFamily="2" charset="2"/>
              <a:buChar char="§"/>
              <a:tabLst/>
              <a:defRPr/>
            </a:pPr>
            <a:endParaRPr lang="en-CA" sz="1400" b="0" i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5BF504C1-0A42-CECC-FCFD-C2DDD9E35587}"/>
              </a:ext>
            </a:extLst>
          </p:cNvPr>
          <p:cNvSpPr txBox="1"/>
          <p:nvPr userDrawn="1"/>
        </p:nvSpPr>
        <p:spPr>
          <a:xfrm>
            <a:off x="288000" y="1209469"/>
            <a:ext cx="5040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b="1" dirty="0"/>
              <a:t>PLACEHOLDER</a:t>
            </a: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6F9016D7-DD67-1D72-921C-D283B0E306E8}"/>
              </a:ext>
            </a:extLst>
          </p:cNvPr>
          <p:cNvSpPr txBox="1"/>
          <p:nvPr userDrawn="1"/>
        </p:nvSpPr>
        <p:spPr>
          <a:xfrm>
            <a:off x="7803116" y="1251960"/>
            <a:ext cx="36771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/>
              <a:t>SERVICES OFFERED BY ACCELERATOR CENTRE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F4EA4B-1D0A-52F7-3340-1B641F281040}"/>
              </a:ext>
            </a:extLst>
          </p:cNvPr>
          <p:cNvSpPr/>
          <p:nvPr userDrawn="1"/>
        </p:nvSpPr>
        <p:spPr>
          <a:xfrm>
            <a:off x="294258" y="4836161"/>
            <a:ext cx="5033742" cy="1153298"/>
          </a:xfrm>
          <a:prstGeom prst="rect">
            <a:avLst/>
          </a:prstGeom>
          <a:solidFill>
            <a:srgbClr val="E6F0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1" name="ZoneTexte 9">
            <a:extLst>
              <a:ext uri="{FF2B5EF4-FFF2-40B4-BE49-F238E27FC236}">
                <a16:creationId xmlns:a16="http://schemas.microsoft.com/office/drawing/2014/main" id="{D481B66E-EF3B-2D1B-5454-113BB42E2DB8}"/>
              </a:ext>
            </a:extLst>
          </p:cNvPr>
          <p:cNvSpPr txBox="1"/>
          <p:nvPr userDrawn="1"/>
        </p:nvSpPr>
        <p:spPr>
          <a:xfrm>
            <a:off x="528412" y="5041597"/>
            <a:ext cx="4607588" cy="6925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66A4"/>
              </a:buClr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rPr>
              <a:t>PRICING</a:t>
            </a:r>
            <a:b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rPr>
            </a:b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rPr>
              <a:t>Cost depends on program as AC provides customized solutions to corporations </a:t>
            </a:r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50964A15-B145-3186-8E83-A411302698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5443" y="1207366"/>
            <a:ext cx="1473200" cy="279102"/>
          </a:xfrm>
          <a:prstGeom prst="rect">
            <a:avLst/>
          </a:prstGeom>
        </p:spPr>
      </p:pic>
      <p:sp>
        <p:nvSpPr>
          <p:cNvPr id="14" name="Titre 19">
            <a:extLst>
              <a:ext uri="{FF2B5EF4-FFF2-40B4-BE49-F238E27FC236}">
                <a16:creationId xmlns:a16="http://schemas.microsoft.com/office/drawing/2014/main" id="{1DEB9CCB-331D-D00E-472B-5A00AFF441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9255" y="293879"/>
            <a:ext cx="11299824" cy="315254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ENTER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9541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– LOGOS ON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35D30B-D5A2-7CE8-9CD9-0C4BD44A86F0}"/>
              </a:ext>
            </a:extLst>
          </p:cNvPr>
          <p:cNvSpPr/>
          <p:nvPr userDrawn="1"/>
        </p:nvSpPr>
        <p:spPr>
          <a:xfrm>
            <a:off x="0" y="0"/>
            <a:ext cx="12192000" cy="8879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15">
            <a:extLst>
              <a:ext uri="{FF2B5EF4-FFF2-40B4-BE49-F238E27FC236}">
                <a16:creationId xmlns:a16="http://schemas.microsoft.com/office/drawing/2014/main" id="{BE795785-BCF6-6E77-749C-5E9711144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41033" y="-1"/>
            <a:ext cx="6858001" cy="6858001"/>
          </a:xfrm>
          <a:prstGeom prst="rect">
            <a:avLst/>
          </a:prstGeom>
        </p:spPr>
      </p:pic>
      <p:pic>
        <p:nvPicPr>
          <p:cNvPr id="5" name="Image 64">
            <a:extLst>
              <a:ext uri="{FF2B5EF4-FFF2-40B4-BE49-F238E27FC236}">
                <a16:creationId xmlns:a16="http://schemas.microsoft.com/office/drawing/2014/main" id="{193E7613-1B22-AF2C-EBEB-DA68D17ED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2947"/>
          <a:stretch/>
        </p:blipFill>
        <p:spPr>
          <a:xfrm>
            <a:off x="7034" y="0"/>
            <a:ext cx="12192000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045A21-E85C-7513-1151-48BC8E6A6B00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E208606-0255-223C-A867-38468C7AD2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FB8C7184-58E3-D659-B7CA-B1F4ED033B41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tx2"/>
                </a:solidFill>
              </a:rPr>
              <a:t>waterlooedc.ca</a:t>
            </a:r>
            <a:endParaRPr lang="en-CA" dirty="0">
              <a:solidFill>
                <a:schemeClr val="tx2"/>
              </a:solidFill>
            </a:endParaRPr>
          </a:p>
        </p:txBody>
      </p:sp>
      <p:sp>
        <p:nvSpPr>
          <p:cNvPr id="22" name="Holder 6">
            <a:extLst>
              <a:ext uri="{FF2B5EF4-FFF2-40B4-BE49-F238E27FC236}">
                <a16:creationId xmlns:a16="http://schemas.microsoft.com/office/drawing/2014/main" id="{4AEFBF40-0384-107F-CE8F-2B6704945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400314"/>
            <a:ext cx="423764" cy="19464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79F91-4186-BC55-2936-3364BEFA8FC4}"/>
              </a:ext>
            </a:extLst>
          </p:cNvPr>
          <p:cNvSpPr/>
          <p:nvPr userDrawn="1"/>
        </p:nvSpPr>
        <p:spPr>
          <a:xfrm>
            <a:off x="-7034" y="-2"/>
            <a:ext cx="12206068" cy="887924"/>
          </a:xfrm>
          <a:prstGeom prst="rect">
            <a:avLst/>
          </a:prstGeom>
          <a:gradFill>
            <a:gsLst>
              <a:gs pos="52000">
                <a:schemeClr val="tx1"/>
              </a:gs>
              <a:gs pos="99000">
                <a:schemeClr val="tx1"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ZoneTexte 4">
            <a:extLst>
              <a:ext uri="{FF2B5EF4-FFF2-40B4-BE49-F238E27FC236}">
                <a16:creationId xmlns:a16="http://schemas.microsoft.com/office/drawing/2014/main" id="{D8EC4733-01F8-69EB-7287-5E6EAB0D5E7E}"/>
              </a:ext>
            </a:extLst>
          </p:cNvPr>
          <p:cNvSpPr txBox="1"/>
          <p:nvPr userDrawn="1"/>
        </p:nvSpPr>
        <p:spPr>
          <a:xfrm>
            <a:off x="282327" y="1162786"/>
            <a:ext cx="4602819" cy="44088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6075" indent="-333375">
              <a:spcBef>
                <a:spcPts val="1500"/>
              </a:spcBef>
              <a:buClr>
                <a:srgbClr val="0066A3"/>
              </a:buClr>
              <a:buFont typeface="Wingdings" pitchFamily="2" charset="2"/>
              <a:buChar char="§"/>
              <a:tabLst>
                <a:tab pos="395288" algn="l"/>
              </a:tabLst>
              <a:defRPr/>
            </a:pPr>
            <a:r>
              <a:rPr lang="en-CA" sz="14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Canada is </a:t>
            </a:r>
            <a:r>
              <a:rPr lang="en-CA" sz="1400" b="1" i="0" u="none" strike="noStrike" kern="1200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3rd most attractive country</a:t>
            </a:r>
            <a:r>
              <a:rPr lang="en-CA" sz="1400" b="0" i="0" u="none" strike="noStrike" kern="1200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CA" sz="14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 the world for aerospace manufacturing (1st for labour, 2nd for cost)</a:t>
            </a:r>
          </a:p>
          <a:p>
            <a:pPr marL="346075" indent="-333375">
              <a:spcBef>
                <a:spcPts val="1500"/>
              </a:spcBef>
              <a:buClr>
                <a:srgbClr val="0066A3"/>
              </a:buClr>
              <a:buFont typeface="Wingdings" pitchFamily="2" charset="2"/>
              <a:buChar char="§"/>
              <a:tabLst>
                <a:tab pos="395288" algn="l"/>
              </a:tabLst>
              <a:defRPr/>
            </a:pPr>
            <a:r>
              <a:rPr lang="en-CA" sz="1400" b="1" i="0" u="none" strike="noStrike" kern="1200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200+ </a:t>
            </a:r>
            <a:r>
              <a:rPr lang="en-CA" sz="14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aerospace firms in Ontario with </a:t>
            </a:r>
            <a:r>
              <a:rPr lang="en-CA" sz="1400" b="1" i="0" u="none" strike="noStrike" kern="1200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21,500+ </a:t>
            </a:r>
            <a:r>
              <a:rPr lang="en-CA" sz="14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direct employees</a:t>
            </a:r>
          </a:p>
          <a:p>
            <a:pPr marL="346075" indent="-333375">
              <a:spcBef>
                <a:spcPts val="1500"/>
              </a:spcBef>
              <a:buClr>
                <a:srgbClr val="0066A3"/>
              </a:buClr>
              <a:buFont typeface="Wingdings" pitchFamily="2" charset="2"/>
              <a:buChar char="§"/>
              <a:tabLst>
                <a:tab pos="395288" algn="l"/>
              </a:tabLst>
              <a:defRPr/>
            </a:pPr>
            <a:r>
              <a:rPr lang="en-CA" sz="14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Corridor has strong presence in flight simulators, engines, wings, and landing gear manufacturing</a:t>
            </a:r>
          </a:p>
          <a:p>
            <a:pPr marL="346075" indent="-333375">
              <a:spcBef>
                <a:spcPts val="1500"/>
              </a:spcBef>
              <a:buClr>
                <a:srgbClr val="0066A3"/>
              </a:buClr>
              <a:buFont typeface="Wingdings" pitchFamily="2" charset="2"/>
              <a:buChar char="§"/>
              <a:tabLst>
                <a:tab pos="395288" algn="l"/>
              </a:tabLst>
              <a:defRPr/>
            </a:pPr>
            <a:r>
              <a:rPr lang="en-CA" sz="14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Canadian aerospace industry contributed over </a:t>
            </a:r>
            <a:r>
              <a:rPr lang="en-CA" sz="1400" b="1" i="0" u="none" strike="noStrike" kern="1200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$22B in GDP and 207,000 jobs</a:t>
            </a:r>
            <a:r>
              <a:rPr lang="en-CA" sz="1400" b="0" i="0" u="none" strike="noStrike" kern="1200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CA" sz="14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 the Canadian economy (2020)</a:t>
            </a:r>
          </a:p>
          <a:p>
            <a:pPr marL="346075" indent="-333375">
              <a:spcBef>
                <a:spcPts val="1500"/>
              </a:spcBef>
              <a:buClr>
                <a:srgbClr val="0066A3"/>
              </a:buClr>
              <a:buFont typeface="Wingdings" pitchFamily="2" charset="2"/>
              <a:buChar char="§"/>
              <a:tabLst>
                <a:tab pos="395288" algn="l"/>
              </a:tabLst>
              <a:defRPr/>
            </a:pPr>
            <a:r>
              <a:rPr lang="en-CA" sz="14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Waterloo’s aerospace ecosystem is built on applied research and talent from Canada’s top engineering university</a:t>
            </a:r>
          </a:p>
          <a:p>
            <a:pPr marL="346075" indent="-333375">
              <a:spcBef>
                <a:spcPts val="1500"/>
              </a:spcBef>
              <a:buClr>
                <a:srgbClr val="0066A3"/>
              </a:buClr>
              <a:buFont typeface="Wingdings" pitchFamily="2" charset="2"/>
              <a:buChar char="§"/>
              <a:tabLst>
                <a:tab pos="395288" algn="l"/>
              </a:tabLst>
              <a:defRPr/>
            </a:pPr>
            <a:r>
              <a:rPr lang="en-CA" sz="14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Ontario has highest concentration of aerospace product and parts manufacturing (133 of Canada's 295 employers)</a:t>
            </a:r>
          </a:p>
        </p:txBody>
      </p:sp>
      <p:sp>
        <p:nvSpPr>
          <p:cNvPr id="53" name="ZoneTexte 12">
            <a:extLst>
              <a:ext uri="{FF2B5EF4-FFF2-40B4-BE49-F238E27FC236}">
                <a16:creationId xmlns:a16="http://schemas.microsoft.com/office/drawing/2014/main" id="{D973D963-2BC5-ED92-A3EE-3C88BC7650AA}"/>
              </a:ext>
            </a:extLst>
          </p:cNvPr>
          <p:cNvSpPr txBox="1"/>
          <p:nvPr userDrawn="1"/>
        </p:nvSpPr>
        <p:spPr>
          <a:xfrm>
            <a:off x="288000" y="300700"/>
            <a:ext cx="8966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AEROSPACE INDUSTRY TAKING OFF</a:t>
            </a:r>
          </a:p>
        </p:txBody>
      </p:sp>
      <p:grpSp>
        <p:nvGrpSpPr>
          <p:cNvPr id="54" name="Groupe 21">
            <a:extLst>
              <a:ext uri="{FF2B5EF4-FFF2-40B4-BE49-F238E27FC236}">
                <a16:creationId xmlns:a16="http://schemas.microsoft.com/office/drawing/2014/main" id="{D498AEC0-060A-270E-FAD8-A5ED78702F14}"/>
              </a:ext>
            </a:extLst>
          </p:cNvPr>
          <p:cNvGrpSpPr/>
          <p:nvPr userDrawn="1"/>
        </p:nvGrpSpPr>
        <p:grpSpPr>
          <a:xfrm>
            <a:off x="9530315" y="2122655"/>
            <a:ext cx="151696" cy="151696"/>
            <a:chOff x="1965946" y="2548528"/>
            <a:chExt cx="970377" cy="970377"/>
          </a:xfrm>
        </p:grpSpPr>
        <p:cxnSp>
          <p:nvCxnSpPr>
            <p:cNvPr id="55" name="Connecteur droit 22">
              <a:extLst>
                <a:ext uri="{FF2B5EF4-FFF2-40B4-BE49-F238E27FC236}">
                  <a16:creationId xmlns:a16="http://schemas.microsoft.com/office/drawing/2014/main" id="{40900BA8-52EB-A613-3279-63B7D9504D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1135" y="2548528"/>
              <a:ext cx="0" cy="970377"/>
            </a:xfrm>
            <a:prstGeom prst="line">
              <a:avLst/>
            </a:prstGeom>
            <a:ln w="12700">
              <a:solidFill>
                <a:schemeClr val="tx1">
                  <a:alpha val="20215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23">
              <a:extLst>
                <a:ext uri="{FF2B5EF4-FFF2-40B4-BE49-F238E27FC236}">
                  <a16:creationId xmlns:a16="http://schemas.microsoft.com/office/drawing/2014/main" id="{7C6372AC-90FF-2664-2AC6-5F9596153E6E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451135" y="2548528"/>
              <a:ext cx="0" cy="970377"/>
            </a:xfrm>
            <a:prstGeom prst="line">
              <a:avLst/>
            </a:prstGeom>
            <a:ln w="12700">
              <a:solidFill>
                <a:schemeClr val="tx1">
                  <a:alpha val="20215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24">
            <a:extLst>
              <a:ext uri="{FF2B5EF4-FFF2-40B4-BE49-F238E27FC236}">
                <a16:creationId xmlns:a16="http://schemas.microsoft.com/office/drawing/2014/main" id="{0ACD99A3-B6B8-DDD1-EC19-C9F9D6E2A4CD}"/>
              </a:ext>
            </a:extLst>
          </p:cNvPr>
          <p:cNvGrpSpPr/>
          <p:nvPr userDrawn="1"/>
        </p:nvGrpSpPr>
        <p:grpSpPr>
          <a:xfrm>
            <a:off x="9530315" y="3267454"/>
            <a:ext cx="151696" cy="151696"/>
            <a:chOff x="1965946" y="2548528"/>
            <a:chExt cx="970377" cy="970377"/>
          </a:xfrm>
        </p:grpSpPr>
        <p:cxnSp>
          <p:nvCxnSpPr>
            <p:cNvPr id="58" name="Connecteur droit 25">
              <a:extLst>
                <a:ext uri="{FF2B5EF4-FFF2-40B4-BE49-F238E27FC236}">
                  <a16:creationId xmlns:a16="http://schemas.microsoft.com/office/drawing/2014/main" id="{06405D90-18BA-5579-FBB1-02EA0AAC4F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1135" y="2548528"/>
              <a:ext cx="0" cy="970377"/>
            </a:xfrm>
            <a:prstGeom prst="line">
              <a:avLst/>
            </a:prstGeom>
            <a:ln w="12700">
              <a:solidFill>
                <a:schemeClr val="tx1">
                  <a:alpha val="20215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26">
              <a:extLst>
                <a:ext uri="{FF2B5EF4-FFF2-40B4-BE49-F238E27FC236}">
                  <a16:creationId xmlns:a16="http://schemas.microsoft.com/office/drawing/2014/main" id="{F7C1552E-C22A-D716-87D2-2734B643603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451135" y="2548528"/>
              <a:ext cx="0" cy="970377"/>
            </a:xfrm>
            <a:prstGeom prst="line">
              <a:avLst/>
            </a:prstGeom>
            <a:ln w="12700">
              <a:solidFill>
                <a:schemeClr val="tx1">
                  <a:alpha val="20215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e 29">
            <a:extLst>
              <a:ext uri="{FF2B5EF4-FFF2-40B4-BE49-F238E27FC236}">
                <a16:creationId xmlns:a16="http://schemas.microsoft.com/office/drawing/2014/main" id="{9EFA8C07-7ACE-5A72-8D75-5A4F4F94714B}"/>
              </a:ext>
            </a:extLst>
          </p:cNvPr>
          <p:cNvGrpSpPr/>
          <p:nvPr userDrawn="1"/>
        </p:nvGrpSpPr>
        <p:grpSpPr>
          <a:xfrm>
            <a:off x="9530315" y="4387369"/>
            <a:ext cx="151696" cy="151696"/>
            <a:chOff x="1965946" y="2548528"/>
            <a:chExt cx="970377" cy="970377"/>
          </a:xfrm>
        </p:grpSpPr>
        <p:cxnSp>
          <p:nvCxnSpPr>
            <p:cNvPr id="61" name="Connecteur droit 30">
              <a:extLst>
                <a:ext uri="{FF2B5EF4-FFF2-40B4-BE49-F238E27FC236}">
                  <a16:creationId xmlns:a16="http://schemas.microsoft.com/office/drawing/2014/main" id="{64EA93E0-EA55-5EF1-A63E-4A01160AB8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1135" y="2548528"/>
              <a:ext cx="0" cy="970377"/>
            </a:xfrm>
            <a:prstGeom prst="line">
              <a:avLst/>
            </a:prstGeom>
            <a:ln w="12700">
              <a:solidFill>
                <a:schemeClr val="tx1">
                  <a:alpha val="20215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31">
              <a:extLst>
                <a:ext uri="{FF2B5EF4-FFF2-40B4-BE49-F238E27FC236}">
                  <a16:creationId xmlns:a16="http://schemas.microsoft.com/office/drawing/2014/main" id="{6A46999C-B1DB-531D-525C-7B017485671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451135" y="2548528"/>
              <a:ext cx="0" cy="970377"/>
            </a:xfrm>
            <a:prstGeom prst="line">
              <a:avLst/>
            </a:prstGeom>
            <a:ln w="12700">
              <a:solidFill>
                <a:schemeClr val="tx1">
                  <a:alpha val="20215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e 21">
            <a:extLst>
              <a:ext uri="{FF2B5EF4-FFF2-40B4-BE49-F238E27FC236}">
                <a16:creationId xmlns:a16="http://schemas.microsoft.com/office/drawing/2014/main" id="{A4B55A74-BC1D-68F3-EFD2-62A3D696437E}"/>
              </a:ext>
            </a:extLst>
          </p:cNvPr>
          <p:cNvGrpSpPr/>
          <p:nvPr userDrawn="1"/>
        </p:nvGrpSpPr>
        <p:grpSpPr>
          <a:xfrm>
            <a:off x="7677153" y="2122655"/>
            <a:ext cx="151696" cy="151696"/>
            <a:chOff x="1965946" y="2548528"/>
            <a:chExt cx="970377" cy="970377"/>
          </a:xfrm>
        </p:grpSpPr>
        <p:cxnSp>
          <p:nvCxnSpPr>
            <p:cNvPr id="64" name="Connecteur droit 22">
              <a:extLst>
                <a:ext uri="{FF2B5EF4-FFF2-40B4-BE49-F238E27FC236}">
                  <a16:creationId xmlns:a16="http://schemas.microsoft.com/office/drawing/2014/main" id="{DE1330B5-A1FF-5519-0446-5A9FCF9CB3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1135" y="2548528"/>
              <a:ext cx="0" cy="970377"/>
            </a:xfrm>
            <a:prstGeom prst="line">
              <a:avLst/>
            </a:prstGeom>
            <a:ln w="12700">
              <a:solidFill>
                <a:schemeClr val="tx1">
                  <a:alpha val="20215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23">
              <a:extLst>
                <a:ext uri="{FF2B5EF4-FFF2-40B4-BE49-F238E27FC236}">
                  <a16:creationId xmlns:a16="http://schemas.microsoft.com/office/drawing/2014/main" id="{E0961CF9-D7D9-0B97-DE49-BAC93B927CD1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451135" y="2548528"/>
              <a:ext cx="0" cy="970377"/>
            </a:xfrm>
            <a:prstGeom prst="line">
              <a:avLst/>
            </a:prstGeom>
            <a:ln w="12700">
              <a:solidFill>
                <a:schemeClr val="tx1">
                  <a:alpha val="20215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e 24">
            <a:extLst>
              <a:ext uri="{FF2B5EF4-FFF2-40B4-BE49-F238E27FC236}">
                <a16:creationId xmlns:a16="http://schemas.microsoft.com/office/drawing/2014/main" id="{1F0C625E-4678-9156-BA6B-485F46FA022B}"/>
              </a:ext>
            </a:extLst>
          </p:cNvPr>
          <p:cNvGrpSpPr/>
          <p:nvPr userDrawn="1"/>
        </p:nvGrpSpPr>
        <p:grpSpPr>
          <a:xfrm>
            <a:off x="7677153" y="3267454"/>
            <a:ext cx="151696" cy="151696"/>
            <a:chOff x="1965946" y="2548528"/>
            <a:chExt cx="970377" cy="970377"/>
          </a:xfrm>
        </p:grpSpPr>
        <p:cxnSp>
          <p:nvCxnSpPr>
            <p:cNvPr id="67" name="Connecteur droit 25">
              <a:extLst>
                <a:ext uri="{FF2B5EF4-FFF2-40B4-BE49-F238E27FC236}">
                  <a16:creationId xmlns:a16="http://schemas.microsoft.com/office/drawing/2014/main" id="{E57FFA2B-3073-A80A-539D-5D8ABFA7F8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1135" y="2548528"/>
              <a:ext cx="0" cy="970377"/>
            </a:xfrm>
            <a:prstGeom prst="line">
              <a:avLst/>
            </a:prstGeom>
            <a:ln w="12700">
              <a:solidFill>
                <a:schemeClr val="tx1">
                  <a:alpha val="20215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26">
              <a:extLst>
                <a:ext uri="{FF2B5EF4-FFF2-40B4-BE49-F238E27FC236}">
                  <a16:creationId xmlns:a16="http://schemas.microsoft.com/office/drawing/2014/main" id="{D47BC781-E729-5DFA-7DC5-14313E10020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451135" y="2548528"/>
              <a:ext cx="0" cy="970377"/>
            </a:xfrm>
            <a:prstGeom prst="line">
              <a:avLst/>
            </a:prstGeom>
            <a:ln w="12700">
              <a:solidFill>
                <a:schemeClr val="tx1">
                  <a:alpha val="20215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e 29">
            <a:extLst>
              <a:ext uri="{FF2B5EF4-FFF2-40B4-BE49-F238E27FC236}">
                <a16:creationId xmlns:a16="http://schemas.microsoft.com/office/drawing/2014/main" id="{66069C11-E283-837B-F380-54DF8D9C2E73}"/>
              </a:ext>
            </a:extLst>
          </p:cNvPr>
          <p:cNvGrpSpPr/>
          <p:nvPr userDrawn="1"/>
        </p:nvGrpSpPr>
        <p:grpSpPr>
          <a:xfrm>
            <a:off x="7677153" y="4387369"/>
            <a:ext cx="151696" cy="151696"/>
            <a:chOff x="1965946" y="2548528"/>
            <a:chExt cx="970377" cy="970377"/>
          </a:xfrm>
        </p:grpSpPr>
        <p:cxnSp>
          <p:nvCxnSpPr>
            <p:cNvPr id="70" name="Connecteur droit 30">
              <a:extLst>
                <a:ext uri="{FF2B5EF4-FFF2-40B4-BE49-F238E27FC236}">
                  <a16:creationId xmlns:a16="http://schemas.microsoft.com/office/drawing/2014/main" id="{BBD92563-091D-7C4F-EC50-B900377251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1135" y="2548528"/>
              <a:ext cx="0" cy="970377"/>
            </a:xfrm>
            <a:prstGeom prst="line">
              <a:avLst/>
            </a:prstGeom>
            <a:ln w="12700">
              <a:solidFill>
                <a:schemeClr val="tx1">
                  <a:alpha val="20215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31">
              <a:extLst>
                <a:ext uri="{FF2B5EF4-FFF2-40B4-BE49-F238E27FC236}">
                  <a16:creationId xmlns:a16="http://schemas.microsoft.com/office/drawing/2014/main" id="{CBD5A211-C367-FA10-DD46-23CE1397CEE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451135" y="2548528"/>
              <a:ext cx="0" cy="970377"/>
            </a:xfrm>
            <a:prstGeom prst="line">
              <a:avLst/>
            </a:prstGeom>
            <a:ln w="12700">
              <a:solidFill>
                <a:schemeClr val="tx1">
                  <a:alpha val="20215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5827A083-64CC-0FA5-776B-E291B7E5ED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45748" y="1425973"/>
            <a:ext cx="1483095" cy="27650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A278F9B-A84A-13F2-C543-528C148C1E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74717" y="2699443"/>
            <a:ext cx="1624558" cy="19718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EF75A72-C62C-675C-6AE2-A635219D6CA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74181" y="4859101"/>
            <a:ext cx="1143878" cy="33240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9F0974A-20A3-AD90-3E6D-078020DF89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093001" y="2634024"/>
            <a:ext cx="1564415" cy="36954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1B972E7-EB22-C3E8-DAFE-FD46187C696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889377" y="3744377"/>
            <a:ext cx="1668277" cy="34096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3887184-0AF3-5EDE-3E84-894932F73FB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17446" y="3704876"/>
            <a:ext cx="1040819" cy="46836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5852CE4-140B-C536-B304-63AF6F4DC25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141120" y="4901418"/>
            <a:ext cx="1358777" cy="26178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A572D2B-46D2-68A6-5569-BBFC29CCB1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086718" y="1162786"/>
            <a:ext cx="802882" cy="802882"/>
          </a:xfrm>
          <a:prstGeom prst="rect">
            <a:avLst/>
          </a:prstGeom>
        </p:spPr>
      </p:pic>
      <p:pic>
        <p:nvPicPr>
          <p:cNvPr id="80" name="Picture 79" descr="A black and red logo&#10;&#10;Description automatically generated">
            <a:extLst>
              <a:ext uri="{FF2B5EF4-FFF2-40B4-BE49-F238E27FC236}">
                <a16:creationId xmlns:a16="http://schemas.microsoft.com/office/drawing/2014/main" id="{920EF998-DF4D-6588-03B7-97D4A2C7FF0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804146" y="2596893"/>
            <a:ext cx="1426329" cy="50872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69E09F5-FC6A-79EA-494A-F2A0B9DA86F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62279" y="1257273"/>
            <a:ext cx="1449435" cy="66583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685A049-85FA-65F4-D846-288653E7D92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804146" y="3697328"/>
            <a:ext cx="1343208" cy="38899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D500B8A-5463-8766-CD18-DAC9F2F530E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766524" y="4810932"/>
            <a:ext cx="1426329" cy="37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60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&amp;Black_Gradient_Columns-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35D30B-D5A2-7CE8-9CD9-0C4BD44A86F0}"/>
              </a:ext>
            </a:extLst>
          </p:cNvPr>
          <p:cNvSpPr/>
          <p:nvPr userDrawn="1"/>
        </p:nvSpPr>
        <p:spPr>
          <a:xfrm>
            <a:off x="0" y="0"/>
            <a:ext cx="12192000" cy="8879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15">
            <a:extLst>
              <a:ext uri="{FF2B5EF4-FFF2-40B4-BE49-F238E27FC236}">
                <a16:creationId xmlns:a16="http://schemas.microsoft.com/office/drawing/2014/main" id="{BE795785-BCF6-6E77-749C-5E9711144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41033" y="-1"/>
            <a:ext cx="6858001" cy="6858001"/>
          </a:xfrm>
          <a:prstGeom prst="rect">
            <a:avLst/>
          </a:prstGeom>
        </p:spPr>
      </p:pic>
      <p:pic>
        <p:nvPicPr>
          <p:cNvPr id="5" name="Image 64">
            <a:extLst>
              <a:ext uri="{FF2B5EF4-FFF2-40B4-BE49-F238E27FC236}">
                <a16:creationId xmlns:a16="http://schemas.microsoft.com/office/drawing/2014/main" id="{193E7613-1B22-AF2C-EBEB-DA68D17ED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2947"/>
          <a:stretch/>
        </p:blipFill>
        <p:spPr>
          <a:xfrm>
            <a:off x="7034" y="0"/>
            <a:ext cx="12192000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045A21-E85C-7513-1151-48BC8E6A6B00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E208606-0255-223C-A867-38468C7AD2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FB8C7184-58E3-D659-B7CA-B1F4ED033B41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tx2"/>
                </a:solidFill>
              </a:rPr>
              <a:t>waterlooedc.ca</a:t>
            </a:r>
            <a:endParaRPr lang="en-CA" dirty="0">
              <a:solidFill>
                <a:schemeClr val="tx2"/>
              </a:solidFill>
            </a:endParaRPr>
          </a:p>
        </p:txBody>
      </p:sp>
      <p:sp>
        <p:nvSpPr>
          <p:cNvPr id="22" name="Holder 6">
            <a:extLst>
              <a:ext uri="{FF2B5EF4-FFF2-40B4-BE49-F238E27FC236}">
                <a16:creationId xmlns:a16="http://schemas.microsoft.com/office/drawing/2014/main" id="{4AEFBF40-0384-107F-CE8F-2B6704945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400314"/>
            <a:ext cx="423764" cy="19464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79F91-4186-BC55-2936-3364BEFA8FC4}"/>
              </a:ext>
            </a:extLst>
          </p:cNvPr>
          <p:cNvSpPr/>
          <p:nvPr userDrawn="1"/>
        </p:nvSpPr>
        <p:spPr>
          <a:xfrm>
            <a:off x="-7034" y="-2"/>
            <a:ext cx="12206068" cy="887924"/>
          </a:xfrm>
          <a:prstGeom prst="rect">
            <a:avLst/>
          </a:prstGeom>
          <a:gradFill>
            <a:gsLst>
              <a:gs pos="52000">
                <a:schemeClr val="tx1"/>
              </a:gs>
              <a:gs pos="99000">
                <a:schemeClr val="tx1"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B415D394-16F4-34E5-AD9C-F420C98480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088" y="3525837"/>
            <a:ext cx="1814512" cy="2362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algn="ctr"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algn="ctr"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 algn="ctr"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 algn="ctr">
              <a:lnSpc>
                <a:spcPct val="100000"/>
              </a:lnSpc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text</a:t>
            </a:r>
            <a:endParaRPr lang="fr-FR" dirty="0"/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8FDDD7A6-1830-9B85-DC87-4B216FE8DB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88" y="2979737"/>
            <a:ext cx="1814512" cy="3602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subtitle</a:t>
            </a:r>
            <a:endParaRPr lang="fr-FR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7559F43A-049B-D4EC-7FB2-155E11722D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6088" y="1336440"/>
            <a:ext cx="1814512" cy="13940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F1FAF4-A30C-014F-2E62-1E6CF7530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17416" y="3525837"/>
            <a:ext cx="1814512" cy="2362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algn="ctr"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algn="ctr"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 algn="ctr"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 algn="ctr">
              <a:lnSpc>
                <a:spcPct val="100000"/>
              </a:lnSpc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text</a:t>
            </a:r>
            <a:endParaRPr lang="fr-FR" dirty="0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5B742FE0-04B0-AB8B-4BEC-D31B69C132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17416" y="2979737"/>
            <a:ext cx="1814512" cy="3602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subtitle</a:t>
            </a:r>
            <a:endParaRPr lang="fr-FR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88BAF929-178B-5D9C-0709-4912E4DCA61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17416" y="1336440"/>
            <a:ext cx="1814512" cy="13940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4B34AB05-A95A-7722-AB2C-165E70622F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8744" y="3525837"/>
            <a:ext cx="1814512" cy="2362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algn="ctr"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algn="ctr"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 algn="ctr"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 algn="ctr">
              <a:lnSpc>
                <a:spcPct val="100000"/>
              </a:lnSpc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text</a:t>
            </a:r>
            <a:endParaRPr lang="fr-FR" dirty="0"/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C494DCC9-3A3D-A487-2F59-8B88AEF59E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88744" y="2979737"/>
            <a:ext cx="1814512" cy="3602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subtitle</a:t>
            </a:r>
            <a:endParaRPr lang="fr-FR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D5F845B8-24D1-9816-9CD9-EC22584C1CF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88744" y="1336440"/>
            <a:ext cx="1814512" cy="13940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BE6CEFDE-8A5A-5AE8-8006-6F96FE71CF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2308" y="3525837"/>
            <a:ext cx="1814512" cy="2362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algn="ctr"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algn="ctr"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 algn="ctr"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 algn="ctr">
              <a:lnSpc>
                <a:spcPct val="100000"/>
              </a:lnSpc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text</a:t>
            </a:r>
            <a:endParaRPr lang="fr-FR" dirty="0"/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EC6427AD-7D1F-EA57-06A1-F41182F43F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42308" y="2979737"/>
            <a:ext cx="1814512" cy="3602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subtitle</a:t>
            </a:r>
            <a:endParaRPr lang="fr-FR" dirty="0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9E46CA71-EC39-C5D2-044B-0BB7EB16389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42308" y="1336440"/>
            <a:ext cx="1814512" cy="13940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002DFAAB-41B3-76AD-06B5-AE4C917155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31400" y="3525837"/>
            <a:ext cx="1814512" cy="2362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algn="ctr"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algn="ctr"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 algn="ctr"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 algn="ctr">
              <a:lnSpc>
                <a:spcPct val="100000"/>
              </a:lnSpc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text</a:t>
            </a:r>
            <a:endParaRPr lang="fr-FR" dirty="0"/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E9D64256-10CB-1BD6-DB3F-E2251C4B7D8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931400" y="2979737"/>
            <a:ext cx="1814512" cy="3602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subtitle</a:t>
            </a:r>
            <a:endParaRPr lang="fr-FR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C40F4FF7-6D9E-5E79-B1F4-EA7434E1A4A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931400" y="1336440"/>
            <a:ext cx="1814512" cy="13940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26" name="Titre 19">
            <a:extLst>
              <a:ext uri="{FF2B5EF4-FFF2-40B4-BE49-F238E27FC236}">
                <a16:creationId xmlns:a16="http://schemas.microsoft.com/office/drawing/2014/main" id="{905FBA9F-154C-DA0D-7AB8-E898B98DCA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309377"/>
            <a:ext cx="11299824" cy="315254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Enter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0600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&amp;Black_Gradient_Columns-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35D30B-D5A2-7CE8-9CD9-0C4BD44A86F0}"/>
              </a:ext>
            </a:extLst>
          </p:cNvPr>
          <p:cNvSpPr/>
          <p:nvPr userDrawn="1"/>
        </p:nvSpPr>
        <p:spPr>
          <a:xfrm>
            <a:off x="0" y="0"/>
            <a:ext cx="12192000" cy="8879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15">
            <a:extLst>
              <a:ext uri="{FF2B5EF4-FFF2-40B4-BE49-F238E27FC236}">
                <a16:creationId xmlns:a16="http://schemas.microsoft.com/office/drawing/2014/main" id="{BE795785-BCF6-6E77-749C-5E9711144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41033" y="-1"/>
            <a:ext cx="6858001" cy="6858001"/>
          </a:xfrm>
          <a:prstGeom prst="rect">
            <a:avLst/>
          </a:prstGeom>
        </p:spPr>
      </p:pic>
      <p:pic>
        <p:nvPicPr>
          <p:cNvPr id="5" name="Image 64">
            <a:extLst>
              <a:ext uri="{FF2B5EF4-FFF2-40B4-BE49-F238E27FC236}">
                <a16:creationId xmlns:a16="http://schemas.microsoft.com/office/drawing/2014/main" id="{193E7613-1B22-AF2C-EBEB-DA68D17ED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2947"/>
          <a:stretch/>
        </p:blipFill>
        <p:spPr>
          <a:xfrm>
            <a:off x="7034" y="0"/>
            <a:ext cx="12192000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045A21-E85C-7513-1151-48BC8E6A6B00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E208606-0255-223C-A867-38468C7AD2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FB8C7184-58E3-D659-B7CA-B1F4ED033B41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tx2"/>
                </a:solidFill>
              </a:rPr>
              <a:t>waterlooedc.ca</a:t>
            </a:r>
            <a:endParaRPr lang="en-CA" dirty="0">
              <a:solidFill>
                <a:schemeClr val="tx2"/>
              </a:solidFill>
            </a:endParaRPr>
          </a:p>
        </p:txBody>
      </p:sp>
      <p:sp>
        <p:nvSpPr>
          <p:cNvPr id="22" name="Holder 6">
            <a:extLst>
              <a:ext uri="{FF2B5EF4-FFF2-40B4-BE49-F238E27FC236}">
                <a16:creationId xmlns:a16="http://schemas.microsoft.com/office/drawing/2014/main" id="{4AEFBF40-0384-107F-CE8F-2B6704945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400314"/>
            <a:ext cx="423764" cy="19464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79F91-4186-BC55-2936-3364BEFA8FC4}"/>
              </a:ext>
            </a:extLst>
          </p:cNvPr>
          <p:cNvSpPr/>
          <p:nvPr userDrawn="1"/>
        </p:nvSpPr>
        <p:spPr>
          <a:xfrm>
            <a:off x="-7034" y="-2"/>
            <a:ext cx="12206068" cy="887924"/>
          </a:xfrm>
          <a:prstGeom prst="rect">
            <a:avLst/>
          </a:prstGeom>
          <a:gradFill>
            <a:gsLst>
              <a:gs pos="52000">
                <a:schemeClr val="tx1"/>
              </a:gs>
              <a:gs pos="99000">
                <a:schemeClr val="tx1"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space réservé du texte 8">
            <a:extLst>
              <a:ext uri="{FF2B5EF4-FFF2-40B4-BE49-F238E27FC236}">
                <a16:creationId xmlns:a16="http://schemas.microsoft.com/office/drawing/2014/main" id="{AAA4D6F3-940D-C968-A838-7D399DB323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088" y="3525837"/>
            <a:ext cx="2193924" cy="2362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algn="ctr"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algn="ctr"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 algn="ctr"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 algn="ctr">
              <a:lnSpc>
                <a:spcPct val="100000"/>
              </a:lnSpc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text</a:t>
            </a:r>
            <a:endParaRPr lang="fr-FR" dirty="0"/>
          </a:p>
        </p:txBody>
      </p:sp>
      <p:sp>
        <p:nvSpPr>
          <p:cNvPr id="42" name="Espace réservé du texte 6">
            <a:extLst>
              <a:ext uri="{FF2B5EF4-FFF2-40B4-BE49-F238E27FC236}">
                <a16:creationId xmlns:a16="http://schemas.microsoft.com/office/drawing/2014/main" id="{E41917CF-9445-1D69-5D88-B60E4B129C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88" y="2979737"/>
            <a:ext cx="2193924" cy="3602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subtitle</a:t>
            </a:r>
            <a:endParaRPr lang="fr-FR" dirty="0"/>
          </a:p>
        </p:txBody>
      </p:sp>
      <p:sp>
        <p:nvSpPr>
          <p:cNvPr id="43" name="Espace réservé pour une image  14">
            <a:extLst>
              <a:ext uri="{FF2B5EF4-FFF2-40B4-BE49-F238E27FC236}">
                <a16:creationId xmlns:a16="http://schemas.microsoft.com/office/drawing/2014/main" id="{CBFC7C67-554B-532E-4185-B499937CD5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6088" y="1336440"/>
            <a:ext cx="2193924" cy="13940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44" name="Espace réservé du texte 8">
            <a:extLst>
              <a:ext uri="{FF2B5EF4-FFF2-40B4-BE49-F238E27FC236}">
                <a16:creationId xmlns:a16="http://schemas.microsoft.com/office/drawing/2014/main" id="{4FD91C88-AD65-A2B5-18C7-4129999E55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1388" y="3525837"/>
            <a:ext cx="2193924" cy="2362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algn="ctr"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algn="ctr"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 algn="ctr"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 algn="ctr">
              <a:lnSpc>
                <a:spcPct val="100000"/>
              </a:lnSpc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text</a:t>
            </a:r>
            <a:endParaRPr lang="fr-FR" dirty="0"/>
          </a:p>
        </p:txBody>
      </p:sp>
      <p:sp>
        <p:nvSpPr>
          <p:cNvPr id="45" name="Espace réservé du texte 6">
            <a:extLst>
              <a:ext uri="{FF2B5EF4-FFF2-40B4-BE49-F238E27FC236}">
                <a16:creationId xmlns:a16="http://schemas.microsoft.com/office/drawing/2014/main" id="{D2C5F724-5318-0655-BB42-4A5477F2A2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1388" y="2979737"/>
            <a:ext cx="2193924" cy="3602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subtitle</a:t>
            </a:r>
            <a:endParaRPr lang="fr-FR" dirty="0"/>
          </a:p>
        </p:txBody>
      </p:sp>
      <p:sp>
        <p:nvSpPr>
          <p:cNvPr id="46" name="Espace réservé pour une image  14">
            <a:extLst>
              <a:ext uri="{FF2B5EF4-FFF2-40B4-BE49-F238E27FC236}">
                <a16:creationId xmlns:a16="http://schemas.microsoft.com/office/drawing/2014/main" id="{79B6ED95-3EDE-1DF8-75E6-B6E502EF553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81388" y="1336440"/>
            <a:ext cx="2193924" cy="13940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47" name="Espace réservé du texte 8">
            <a:extLst>
              <a:ext uri="{FF2B5EF4-FFF2-40B4-BE49-F238E27FC236}">
                <a16:creationId xmlns:a16="http://schemas.microsoft.com/office/drawing/2014/main" id="{7F4D9F30-91D2-0013-81D1-A28D8C0E3B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16688" y="3525837"/>
            <a:ext cx="2193924" cy="2362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algn="ctr"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algn="ctr"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 algn="ctr"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 algn="ctr">
              <a:lnSpc>
                <a:spcPct val="100000"/>
              </a:lnSpc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text</a:t>
            </a:r>
            <a:endParaRPr lang="fr-FR" dirty="0"/>
          </a:p>
        </p:txBody>
      </p:sp>
      <p:sp>
        <p:nvSpPr>
          <p:cNvPr id="48" name="Espace réservé du texte 6">
            <a:extLst>
              <a:ext uri="{FF2B5EF4-FFF2-40B4-BE49-F238E27FC236}">
                <a16:creationId xmlns:a16="http://schemas.microsoft.com/office/drawing/2014/main" id="{89E5481E-D75B-2E4A-C8BD-F59A57E88B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16688" y="2979737"/>
            <a:ext cx="2193924" cy="3602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subtitle</a:t>
            </a:r>
            <a:endParaRPr lang="fr-FR" dirty="0"/>
          </a:p>
        </p:txBody>
      </p:sp>
      <p:sp>
        <p:nvSpPr>
          <p:cNvPr id="49" name="Espace réservé pour une image  14">
            <a:extLst>
              <a:ext uri="{FF2B5EF4-FFF2-40B4-BE49-F238E27FC236}">
                <a16:creationId xmlns:a16="http://schemas.microsoft.com/office/drawing/2014/main" id="{B53A7F5D-0E14-536A-C435-AB8320E85F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16688" y="1336440"/>
            <a:ext cx="2193924" cy="13940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50" name="Espace réservé du texte 8">
            <a:extLst>
              <a:ext uri="{FF2B5EF4-FFF2-40B4-BE49-F238E27FC236}">
                <a16:creationId xmlns:a16="http://schemas.microsoft.com/office/drawing/2014/main" id="{DD3CEFD1-D87F-847D-9907-DAFBAA0F97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51988" y="3525837"/>
            <a:ext cx="2193924" cy="2362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algn="ctr"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algn="ctr"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 algn="ctr"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 algn="ctr">
              <a:lnSpc>
                <a:spcPct val="100000"/>
              </a:lnSpc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text</a:t>
            </a:r>
            <a:endParaRPr lang="fr-FR" dirty="0"/>
          </a:p>
        </p:txBody>
      </p:sp>
      <p:sp>
        <p:nvSpPr>
          <p:cNvPr id="51" name="Espace réservé du texte 6">
            <a:extLst>
              <a:ext uri="{FF2B5EF4-FFF2-40B4-BE49-F238E27FC236}">
                <a16:creationId xmlns:a16="http://schemas.microsoft.com/office/drawing/2014/main" id="{D608B993-5D29-1825-1B85-9EE4ECC3A40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51988" y="2979737"/>
            <a:ext cx="2193924" cy="3602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fr-CA" dirty="0"/>
              <a:t>Enter </a:t>
            </a:r>
            <a:r>
              <a:rPr lang="fr-CA" dirty="0" err="1"/>
              <a:t>subtitle</a:t>
            </a:r>
            <a:endParaRPr lang="fr-FR" dirty="0"/>
          </a:p>
        </p:txBody>
      </p:sp>
      <p:sp>
        <p:nvSpPr>
          <p:cNvPr id="52" name="Espace réservé pour une image  14">
            <a:extLst>
              <a:ext uri="{FF2B5EF4-FFF2-40B4-BE49-F238E27FC236}">
                <a16:creationId xmlns:a16="http://schemas.microsoft.com/office/drawing/2014/main" id="{CFB644FD-FFD2-6492-63AC-72FA80C8200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51988" y="1336440"/>
            <a:ext cx="2193924" cy="13940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3" name="Titre 19">
            <a:extLst>
              <a:ext uri="{FF2B5EF4-FFF2-40B4-BE49-F238E27FC236}">
                <a16:creationId xmlns:a16="http://schemas.microsoft.com/office/drawing/2014/main" id="{5E6C37D0-7F5D-94CC-FD03-6FDE87BE09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309377"/>
            <a:ext cx="11299824" cy="315254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Enter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2566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&amp;Black_Gradient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8480A7-B8BF-75EC-9850-2993A3AF0BC0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7" name="Image 19">
            <a:extLst>
              <a:ext uri="{FF2B5EF4-FFF2-40B4-BE49-F238E27FC236}">
                <a16:creationId xmlns:a16="http://schemas.microsoft.com/office/drawing/2014/main" id="{2B4220AB-8D2B-06A2-72BA-CDD6FE6FFD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5C18967-69A8-41CC-4144-2C3B38E88A0C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tx2"/>
                </a:solidFill>
              </a:rPr>
              <a:t>waterlooedc.ca</a:t>
            </a:r>
            <a:endParaRPr lang="en-CA" dirty="0">
              <a:solidFill>
                <a:schemeClr val="tx2"/>
              </a:solidFill>
            </a:endParaRPr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711C715D-2805-1DED-E320-C1A0A6D096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5E4409-B1F9-A8E4-CCAA-82371EF9794E}"/>
              </a:ext>
            </a:extLst>
          </p:cNvPr>
          <p:cNvSpPr/>
          <p:nvPr userDrawn="1"/>
        </p:nvSpPr>
        <p:spPr>
          <a:xfrm>
            <a:off x="0" y="0"/>
            <a:ext cx="12192000" cy="8879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5">
            <a:extLst>
              <a:ext uri="{FF2B5EF4-FFF2-40B4-BE49-F238E27FC236}">
                <a16:creationId xmlns:a16="http://schemas.microsoft.com/office/drawing/2014/main" id="{DEC6ABF2-9709-5065-D3AE-509AEF8DEC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9786" y="-1"/>
            <a:ext cx="6858001" cy="6858001"/>
          </a:xfrm>
          <a:prstGeom prst="rect">
            <a:avLst/>
          </a:prstGeom>
        </p:spPr>
      </p:pic>
      <p:pic>
        <p:nvPicPr>
          <p:cNvPr id="12" name="Image 64">
            <a:extLst>
              <a:ext uri="{FF2B5EF4-FFF2-40B4-BE49-F238E27FC236}">
                <a16:creationId xmlns:a16="http://schemas.microsoft.com/office/drawing/2014/main" id="{F2E9A77B-7A14-21EA-B638-1F35C9116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2947"/>
          <a:stretch/>
        </p:blipFill>
        <p:spPr>
          <a:xfrm>
            <a:off x="-7034" y="0"/>
            <a:ext cx="12192000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045A21-E85C-7513-1151-48BC8E6A6B00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285C5B-0965-0158-A566-C7632CC9B692}"/>
              </a:ext>
            </a:extLst>
          </p:cNvPr>
          <p:cNvSpPr/>
          <p:nvPr userDrawn="1"/>
        </p:nvSpPr>
        <p:spPr>
          <a:xfrm>
            <a:off x="7034" y="-3"/>
            <a:ext cx="12189656" cy="887924"/>
          </a:xfrm>
          <a:prstGeom prst="rect">
            <a:avLst/>
          </a:prstGeom>
          <a:gradFill>
            <a:gsLst>
              <a:gs pos="52000">
                <a:schemeClr val="tx1"/>
              </a:gs>
              <a:gs pos="99000">
                <a:schemeClr val="tx1"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space réservé du texte 8">
            <a:extLst>
              <a:ext uri="{FF2B5EF4-FFF2-40B4-BE49-F238E27FC236}">
                <a16:creationId xmlns:a16="http://schemas.microsoft.com/office/drawing/2014/main" id="{5C082D71-5C36-4E40-BF9E-548F6229CA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6088" y="1333500"/>
            <a:ext cx="5408612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8F1222F5-D305-BEB6-A269-7D8B111808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7304" y="1333500"/>
            <a:ext cx="5408612" cy="4191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3" name="Titre 19">
            <a:extLst>
              <a:ext uri="{FF2B5EF4-FFF2-40B4-BE49-F238E27FC236}">
                <a16:creationId xmlns:a16="http://schemas.microsoft.com/office/drawing/2014/main" id="{1E758BE6-BC50-7FE0-0B09-AA9DC001A3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309377"/>
            <a:ext cx="11299824" cy="315254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Enter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8477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Gradient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35D30B-D5A2-7CE8-9CD9-0C4BD44A86F0}"/>
              </a:ext>
            </a:extLst>
          </p:cNvPr>
          <p:cNvSpPr/>
          <p:nvPr userDrawn="1"/>
        </p:nvSpPr>
        <p:spPr>
          <a:xfrm>
            <a:off x="0" y="0"/>
            <a:ext cx="12192000" cy="8879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045A21-E85C-7513-1151-48BC8E6A6B00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E208606-0255-223C-A867-38468C7AD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FB8C7184-58E3-D659-B7CA-B1F4ED033B41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tx2"/>
                </a:solidFill>
              </a:rPr>
              <a:t>waterlooedc.ca</a:t>
            </a:r>
            <a:endParaRPr lang="en-CA" dirty="0">
              <a:solidFill>
                <a:schemeClr val="tx2"/>
              </a:solidFill>
            </a:endParaRPr>
          </a:p>
        </p:txBody>
      </p:sp>
      <p:sp>
        <p:nvSpPr>
          <p:cNvPr id="22" name="Holder 6">
            <a:extLst>
              <a:ext uri="{FF2B5EF4-FFF2-40B4-BE49-F238E27FC236}">
                <a16:creationId xmlns:a16="http://schemas.microsoft.com/office/drawing/2014/main" id="{4AEFBF40-0384-107F-CE8F-2B6704945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400314"/>
            <a:ext cx="423764" cy="19464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79F91-4186-BC55-2936-3364BEFA8FC4}"/>
              </a:ext>
            </a:extLst>
          </p:cNvPr>
          <p:cNvSpPr/>
          <p:nvPr userDrawn="1"/>
        </p:nvSpPr>
        <p:spPr>
          <a:xfrm>
            <a:off x="7034" y="-3"/>
            <a:ext cx="12192000" cy="887924"/>
          </a:xfrm>
          <a:prstGeom prst="rect">
            <a:avLst/>
          </a:prstGeom>
          <a:gradFill>
            <a:gsLst>
              <a:gs pos="52000">
                <a:schemeClr val="tx1"/>
              </a:gs>
              <a:gs pos="99000">
                <a:schemeClr val="tx1"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64">
            <a:extLst>
              <a:ext uri="{FF2B5EF4-FFF2-40B4-BE49-F238E27FC236}">
                <a16:creationId xmlns:a16="http://schemas.microsoft.com/office/drawing/2014/main" id="{F064D055-4D96-97AA-B698-957884AD6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2947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A5FCE1-090C-759D-FEAC-04A8970FF495}"/>
              </a:ext>
            </a:extLst>
          </p:cNvPr>
          <p:cNvSpPr/>
          <p:nvPr userDrawn="1"/>
        </p:nvSpPr>
        <p:spPr>
          <a:xfrm>
            <a:off x="0" y="0"/>
            <a:ext cx="12192000" cy="887924"/>
          </a:xfrm>
          <a:prstGeom prst="rect">
            <a:avLst/>
          </a:prstGeom>
          <a:gradFill>
            <a:gsLst>
              <a:gs pos="52000">
                <a:schemeClr val="tx1"/>
              </a:gs>
              <a:gs pos="99000">
                <a:schemeClr val="tx1"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75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d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EF11FC8-382A-1E16-22B6-D2C5BE0C60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EA57CD-B9EB-6BA3-ABDF-5C30DD494EBD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5DEDB0-E6D8-F6D1-47F8-DA3EC755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10E8CFE1-3EAA-E36E-19EE-B0B7BC646AA8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tx2"/>
                </a:solidFill>
              </a:rPr>
              <a:t>waterlooedc.ca</a:t>
            </a:r>
            <a:endParaRPr lang="en-CA" dirty="0">
              <a:solidFill>
                <a:schemeClr val="tx2"/>
              </a:solidFill>
            </a:endParaRPr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27AD7EE4-4189-028E-CAB9-FAF02245B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C11F114-0BCF-CB57-2B9F-CBC1DB4871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41300" y="0"/>
            <a:ext cx="12192000" cy="6858000"/>
          </a:xfrm>
          <a:prstGeom prst="rect">
            <a:avLst/>
          </a:prstGeom>
        </p:spPr>
      </p:pic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406BB92C-DC67-AD2F-1479-801D42C793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37300" y="1333500"/>
            <a:ext cx="5408612" cy="4191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4" name="Titre 19">
            <a:extLst>
              <a:ext uri="{FF2B5EF4-FFF2-40B4-BE49-F238E27FC236}">
                <a16:creationId xmlns:a16="http://schemas.microsoft.com/office/drawing/2014/main" id="{39EC4281-62AE-6B70-4C50-77289E083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088" y="385944"/>
            <a:ext cx="11299824" cy="564551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fr-CA" dirty="0"/>
              <a:t>Enter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3A4B2BF1-D78E-4082-8325-575CB62955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88" y="1333500"/>
            <a:ext cx="5408612" cy="4191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B4EAE643-2799-F288-40BA-6F426C5109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7300" y="5638800"/>
            <a:ext cx="5408613" cy="254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200" i="1">
                <a:solidFill>
                  <a:srgbClr val="434447"/>
                </a:solidFill>
              </a:defRPr>
            </a:lvl1pPr>
          </a:lstStyle>
          <a:p>
            <a:pPr lvl="0"/>
            <a:r>
              <a:rPr lang="fr-FR" sz="1200" dirty="0" err="1"/>
              <a:t>Legend</a:t>
            </a:r>
            <a:r>
              <a:rPr lang="fr-FR" sz="1200" dirty="0"/>
              <a:t> </a:t>
            </a:r>
            <a:r>
              <a:rPr lang="fr-FR" sz="1200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581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5">
            <a:extLst>
              <a:ext uri="{FF2B5EF4-FFF2-40B4-BE49-F238E27FC236}">
                <a16:creationId xmlns:a16="http://schemas.microsoft.com/office/drawing/2014/main" id="{4B2789E1-92AA-EBF0-FCDD-CD891B65C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FDD251-D93F-70B5-737B-3EAFDEE73BDC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8C95FC-B857-927B-D676-6559CD5283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80FC0A64-5B01-448D-B667-D88539F3D855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bg2"/>
                </a:solidFill>
              </a:rPr>
              <a:t>waterlooedc.ca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371A8987-B076-0476-7606-D26E86617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4A0727AD-FF45-E5AB-2155-1FE9C3718D6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6088" y="2666816"/>
            <a:ext cx="2906712" cy="45855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 dirty="0"/>
              <a:t>Add section title</a:t>
            </a: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9898E960-7750-BB57-C9AB-9683EA918100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473820" y="1580870"/>
            <a:ext cx="851247" cy="8119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 dirty="0"/>
              <a:t>01</a:t>
            </a:r>
          </a:p>
        </p:txBody>
      </p:sp>
      <p:sp>
        <p:nvSpPr>
          <p:cNvPr id="26" name="Titre 19">
            <a:extLst>
              <a:ext uri="{FF2B5EF4-FFF2-40B4-BE49-F238E27FC236}">
                <a16:creationId xmlns:a16="http://schemas.microsoft.com/office/drawing/2014/main" id="{8B50A0B6-3E0B-31AA-B433-9D9A6E119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088" y="385944"/>
            <a:ext cx="5649912" cy="56455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fr-CA" dirty="0"/>
              <a:t>Enter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61F995C-3CA5-3C20-2DFC-779F30034688}"/>
              </a:ext>
            </a:extLst>
          </p:cNvPr>
          <p:cNvCxnSpPr/>
          <p:nvPr userDrawn="1"/>
        </p:nvCxnSpPr>
        <p:spPr>
          <a:xfrm>
            <a:off x="446088" y="3473943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ce réservé du texte 3">
            <a:extLst>
              <a:ext uri="{FF2B5EF4-FFF2-40B4-BE49-F238E27FC236}">
                <a16:creationId xmlns:a16="http://schemas.microsoft.com/office/drawing/2014/main" id="{1A38BBC9-83CE-27FE-B920-FDAC25AA4EB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0788" y="2666816"/>
            <a:ext cx="2906712" cy="45855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 dirty="0"/>
              <a:t>Add section title</a:t>
            </a:r>
          </a:p>
        </p:txBody>
      </p:sp>
      <p:sp>
        <p:nvSpPr>
          <p:cNvPr id="30" name="Espace réservé du texte 3">
            <a:extLst>
              <a:ext uri="{FF2B5EF4-FFF2-40B4-BE49-F238E27FC236}">
                <a16:creationId xmlns:a16="http://schemas.microsoft.com/office/drawing/2014/main" id="{B870F577-954B-1814-B5E9-7CCA230D001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9868520" y="1580870"/>
            <a:ext cx="851247" cy="8119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 dirty="0"/>
              <a:t>03</a:t>
            </a:r>
          </a:p>
        </p:txBody>
      </p:sp>
      <p:sp>
        <p:nvSpPr>
          <p:cNvPr id="31" name="Espace réservé du texte 3">
            <a:extLst>
              <a:ext uri="{FF2B5EF4-FFF2-40B4-BE49-F238E27FC236}">
                <a16:creationId xmlns:a16="http://schemas.microsoft.com/office/drawing/2014/main" id="{978E22F7-45B6-F47D-8689-8686496C87F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643438" y="2666816"/>
            <a:ext cx="2906712" cy="45855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 dirty="0"/>
              <a:t>Add section title</a:t>
            </a:r>
          </a:p>
        </p:txBody>
      </p:sp>
      <p:sp>
        <p:nvSpPr>
          <p:cNvPr id="32" name="Espace réservé du texte 3">
            <a:extLst>
              <a:ext uri="{FF2B5EF4-FFF2-40B4-BE49-F238E27FC236}">
                <a16:creationId xmlns:a16="http://schemas.microsoft.com/office/drawing/2014/main" id="{CF7B741A-EE96-9AEC-CDA5-CE10811F0C7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671170" y="1580870"/>
            <a:ext cx="851247" cy="8119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 dirty="0"/>
              <a:t>02</a:t>
            </a:r>
          </a:p>
        </p:txBody>
      </p:sp>
      <p:sp>
        <p:nvSpPr>
          <p:cNvPr id="34" name="Espace réservé du texte 3">
            <a:extLst>
              <a:ext uri="{FF2B5EF4-FFF2-40B4-BE49-F238E27FC236}">
                <a16:creationId xmlns:a16="http://schemas.microsoft.com/office/drawing/2014/main" id="{5D91C766-16D2-6E26-A704-CE1AC0A5B6A0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46088" y="4940116"/>
            <a:ext cx="2906712" cy="45855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 dirty="0"/>
              <a:t>Add section title</a:t>
            </a:r>
          </a:p>
        </p:txBody>
      </p:sp>
      <p:sp>
        <p:nvSpPr>
          <p:cNvPr id="35" name="Espace réservé du texte 3">
            <a:extLst>
              <a:ext uri="{FF2B5EF4-FFF2-40B4-BE49-F238E27FC236}">
                <a16:creationId xmlns:a16="http://schemas.microsoft.com/office/drawing/2014/main" id="{3060D0F5-33E8-B8F0-869C-9240A2869351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1473820" y="3854170"/>
            <a:ext cx="851247" cy="8119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 dirty="0"/>
              <a:t>04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1FE5826B-8D6C-1560-66F5-E1896B9808EA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0788" y="4940116"/>
            <a:ext cx="2906712" cy="45855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 dirty="0"/>
              <a:t>Add section title</a:t>
            </a:r>
          </a:p>
        </p:txBody>
      </p:sp>
      <p:sp>
        <p:nvSpPr>
          <p:cNvPr id="37" name="Espace réservé du texte 3">
            <a:extLst>
              <a:ext uri="{FF2B5EF4-FFF2-40B4-BE49-F238E27FC236}">
                <a16:creationId xmlns:a16="http://schemas.microsoft.com/office/drawing/2014/main" id="{3A156649-DA87-CDB3-0133-17A6E8208FE5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868520" y="3854170"/>
            <a:ext cx="851247" cy="8119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 dirty="0"/>
              <a:t>06</a:t>
            </a:r>
          </a:p>
        </p:txBody>
      </p:sp>
      <p:sp>
        <p:nvSpPr>
          <p:cNvPr id="38" name="Espace réservé du texte 3">
            <a:extLst>
              <a:ext uri="{FF2B5EF4-FFF2-40B4-BE49-F238E27FC236}">
                <a16:creationId xmlns:a16="http://schemas.microsoft.com/office/drawing/2014/main" id="{394EC765-DFDA-34D7-022B-860F026BB7B5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43438" y="4940116"/>
            <a:ext cx="2906712" cy="45855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 dirty="0"/>
              <a:t>Add section title</a:t>
            </a:r>
          </a:p>
        </p:txBody>
      </p:sp>
      <p:sp>
        <p:nvSpPr>
          <p:cNvPr id="39" name="Espace réservé du texte 3">
            <a:extLst>
              <a:ext uri="{FF2B5EF4-FFF2-40B4-BE49-F238E27FC236}">
                <a16:creationId xmlns:a16="http://schemas.microsoft.com/office/drawing/2014/main" id="{0E3D7ED0-3489-0933-1DE2-132FAC17A6B0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5671170" y="3854170"/>
            <a:ext cx="851247" cy="8119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noProof="0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869662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883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_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D35168-DDD6-8C32-69A4-BA4B73D0B89C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F0F6794-CC05-0888-941D-FD1FD72536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85C114E5-1335-10A8-84BD-BAB759B6119C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bg2"/>
                </a:solidFill>
              </a:rPr>
              <a:t>waterlooedc.ca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id="{2B9ED34F-974C-217C-7116-F38C76E35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1" name="Titre 19">
            <a:extLst>
              <a:ext uri="{FF2B5EF4-FFF2-40B4-BE49-F238E27FC236}">
                <a16:creationId xmlns:a16="http://schemas.microsoft.com/office/drawing/2014/main" id="{0F159720-86FB-9674-35DC-2FA68637F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088" y="2106707"/>
            <a:ext cx="5649912" cy="1741394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rPr lang="fr-CA" dirty="0"/>
              <a:t>Enter </a:t>
            </a:r>
            <a:r>
              <a:rPr lang="fr-CA" dirty="0" err="1"/>
              <a:t>chapter</a:t>
            </a:r>
            <a:r>
              <a:rPr lang="fr-CA" dirty="0"/>
              <a:t>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  <p:sp>
        <p:nvSpPr>
          <p:cNvPr id="22" name="Espace réservé du texte 42">
            <a:extLst>
              <a:ext uri="{FF2B5EF4-FFF2-40B4-BE49-F238E27FC236}">
                <a16:creationId xmlns:a16="http://schemas.microsoft.com/office/drawing/2014/main" id="{461EA87F-E293-7553-2ED0-70A765BCB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088" y="1545853"/>
            <a:ext cx="5649912" cy="30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fr-FR" dirty="0"/>
              <a:t>Enter </a:t>
            </a:r>
            <a:r>
              <a:rPr lang="fr-FR" dirty="0" err="1"/>
              <a:t>surtitle</a:t>
            </a:r>
            <a:r>
              <a:rPr lang="fr-FR" dirty="0"/>
              <a:t> or </a:t>
            </a:r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nomber</a:t>
            </a:r>
            <a:endParaRPr lang="fr-FR" dirty="0"/>
          </a:p>
        </p:txBody>
      </p:sp>
      <p:sp>
        <p:nvSpPr>
          <p:cNvPr id="23" name="Espace réservé du texte 11">
            <a:extLst>
              <a:ext uri="{FF2B5EF4-FFF2-40B4-BE49-F238E27FC236}">
                <a16:creationId xmlns:a16="http://schemas.microsoft.com/office/drawing/2014/main" id="{186F4435-03C4-9D69-8104-E159B62E2E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88" y="4107149"/>
            <a:ext cx="5649912" cy="720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fr-CA" dirty="0"/>
              <a:t>Entrer </a:t>
            </a:r>
            <a:r>
              <a:rPr lang="fr-CA" dirty="0" err="1"/>
              <a:t>subtitle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9606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D35168-DDD6-8C32-69A4-BA4B73D0B89C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F0F6794-CC05-0888-941D-FD1FD72536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85C114E5-1335-10A8-84BD-BAB759B6119C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bg2"/>
                </a:solidFill>
              </a:rPr>
              <a:t>waterlooedc.ca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id="{2B9ED34F-974C-217C-7116-F38C76E35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1" name="Titre 19">
            <a:extLst>
              <a:ext uri="{FF2B5EF4-FFF2-40B4-BE49-F238E27FC236}">
                <a16:creationId xmlns:a16="http://schemas.microsoft.com/office/drawing/2014/main" id="{0F159720-86FB-9674-35DC-2FA68637F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088" y="2106707"/>
            <a:ext cx="5649912" cy="1741394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rPr lang="fr-CA" dirty="0"/>
              <a:t>Enter </a:t>
            </a:r>
            <a:r>
              <a:rPr lang="fr-CA" dirty="0" err="1"/>
              <a:t>chapter</a:t>
            </a:r>
            <a:r>
              <a:rPr lang="fr-CA" dirty="0"/>
              <a:t>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  <p:sp>
        <p:nvSpPr>
          <p:cNvPr id="22" name="Espace réservé du texte 42">
            <a:extLst>
              <a:ext uri="{FF2B5EF4-FFF2-40B4-BE49-F238E27FC236}">
                <a16:creationId xmlns:a16="http://schemas.microsoft.com/office/drawing/2014/main" id="{461EA87F-E293-7553-2ED0-70A765BCB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088" y="1545853"/>
            <a:ext cx="5649912" cy="30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fr-FR" dirty="0"/>
              <a:t>Enter </a:t>
            </a:r>
            <a:r>
              <a:rPr lang="fr-FR" dirty="0" err="1"/>
              <a:t>surtitle</a:t>
            </a:r>
            <a:r>
              <a:rPr lang="fr-FR" dirty="0"/>
              <a:t> or </a:t>
            </a:r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nomber</a:t>
            </a:r>
            <a:endParaRPr lang="fr-FR" dirty="0"/>
          </a:p>
        </p:txBody>
      </p:sp>
      <p:sp>
        <p:nvSpPr>
          <p:cNvPr id="23" name="Espace réservé du texte 11">
            <a:extLst>
              <a:ext uri="{FF2B5EF4-FFF2-40B4-BE49-F238E27FC236}">
                <a16:creationId xmlns:a16="http://schemas.microsoft.com/office/drawing/2014/main" id="{186F4435-03C4-9D69-8104-E159B62E2E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88" y="4107149"/>
            <a:ext cx="5649912" cy="720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fr-CA" dirty="0"/>
              <a:t>Entrer </a:t>
            </a:r>
            <a:r>
              <a:rPr lang="fr-CA" dirty="0" err="1"/>
              <a:t>subtitle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4065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D2B04B-1C19-6E4C-5D4C-D3C1823E6319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BC481E-188A-9477-22AC-8477CF3D2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0DA96E45-0DD1-4300-8F31-E38A702A2CAC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bg2"/>
                </a:solidFill>
              </a:rPr>
              <a:t>waterlooedc.ca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8CBE4531-811F-0BCB-D8E3-5E12511FB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4" name="Titre 19">
            <a:extLst>
              <a:ext uri="{FF2B5EF4-FFF2-40B4-BE49-F238E27FC236}">
                <a16:creationId xmlns:a16="http://schemas.microsoft.com/office/drawing/2014/main" id="{C358DDF7-9D34-39CE-1C55-B9C3D4943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088" y="2106707"/>
            <a:ext cx="5649912" cy="1741394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rPr lang="fr-CA" dirty="0"/>
              <a:t>Enter </a:t>
            </a:r>
            <a:r>
              <a:rPr lang="fr-CA" dirty="0" err="1"/>
              <a:t>chapter</a:t>
            </a:r>
            <a:r>
              <a:rPr lang="fr-CA" dirty="0"/>
              <a:t>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  <p:sp>
        <p:nvSpPr>
          <p:cNvPr id="15" name="Espace réservé du texte 42">
            <a:extLst>
              <a:ext uri="{FF2B5EF4-FFF2-40B4-BE49-F238E27FC236}">
                <a16:creationId xmlns:a16="http://schemas.microsoft.com/office/drawing/2014/main" id="{96F838AC-1CCD-07EA-A8BD-B1D0F07E16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088" y="1545853"/>
            <a:ext cx="5649912" cy="30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fr-FR" dirty="0"/>
              <a:t>Enter </a:t>
            </a:r>
            <a:r>
              <a:rPr lang="fr-FR" dirty="0" err="1"/>
              <a:t>surtitle</a:t>
            </a:r>
            <a:r>
              <a:rPr lang="fr-FR" dirty="0"/>
              <a:t> or </a:t>
            </a:r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nomber</a:t>
            </a:r>
            <a:endParaRPr lang="fr-FR" dirty="0"/>
          </a:p>
        </p:txBody>
      </p:sp>
      <p:sp>
        <p:nvSpPr>
          <p:cNvPr id="16" name="Espace réservé du texte 11">
            <a:extLst>
              <a:ext uri="{FF2B5EF4-FFF2-40B4-BE49-F238E27FC236}">
                <a16:creationId xmlns:a16="http://schemas.microsoft.com/office/drawing/2014/main" id="{C5DE3880-4742-1C58-5DF1-AD757A44CA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88" y="4107149"/>
            <a:ext cx="5649912" cy="720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fr-CA" dirty="0"/>
              <a:t>Entrer </a:t>
            </a:r>
            <a:r>
              <a:rPr lang="fr-CA" dirty="0" err="1"/>
              <a:t>subtitle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7928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EAC6DD-F705-4452-1F9B-0F364EADF776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CACA6B-D5F0-EAAD-4964-141BF4C96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1EF7E6F-9EEC-A209-67D5-E5040100B5DB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bg2"/>
                </a:solidFill>
              </a:rPr>
              <a:t>waterlooedc.ca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C1380908-3F8C-984D-B23B-656EF3625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5" name="Titre 19">
            <a:extLst>
              <a:ext uri="{FF2B5EF4-FFF2-40B4-BE49-F238E27FC236}">
                <a16:creationId xmlns:a16="http://schemas.microsoft.com/office/drawing/2014/main" id="{4C0DB7E8-8EBE-3D98-4D2A-106FE5028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088" y="2106707"/>
            <a:ext cx="5649912" cy="1741394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rPr lang="fr-CA" dirty="0"/>
              <a:t>Enter </a:t>
            </a:r>
            <a:r>
              <a:rPr lang="fr-CA" dirty="0" err="1"/>
              <a:t>chapter</a:t>
            </a:r>
            <a:r>
              <a:rPr lang="fr-CA" dirty="0"/>
              <a:t>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  <p:sp>
        <p:nvSpPr>
          <p:cNvPr id="16" name="Espace réservé du texte 42">
            <a:extLst>
              <a:ext uri="{FF2B5EF4-FFF2-40B4-BE49-F238E27FC236}">
                <a16:creationId xmlns:a16="http://schemas.microsoft.com/office/drawing/2014/main" id="{2D3DF584-E513-8871-1659-7464AF1008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088" y="1545853"/>
            <a:ext cx="5649912" cy="30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fr-FR" dirty="0"/>
              <a:t>Enter </a:t>
            </a:r>
            <a:r>
              <a:rPr lang="fr-FR" dirty="0" err="1"/>
              <a:t>surtitle</a:t>
            </a:r>
            <a:r>
              <a:rPr lang="fr-FR" dirty="0"/>
              <a:t> or </a:t>
            </a:r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nomber</a:t>
            </a:r>
            <a:endParaRPr lang="fr-FR" dirty="0"/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1C36C729-E777-E41E-F11B-D4155C3DC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88" y="4107149"/>
            <a:ext cx="5649912" cy="720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fr-CA" dirty="0"/>
              <a:t>Entrer </a:t>
            </a:r>
            <a:r>
              <a:rPr lang="fr-CA" dirty="0" err="1"/>
              <a:t>subtitle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4058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Pur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102D8A-07AC-53F9-4527-27318B41A50F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48BA79-6006-444B-9E4B-D062E78BD2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C12D5092-24B8-5F27-0FC5-E960E07F3D1D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bg2"/>
                </a:solidFill>
              </a:rPr>
              <a:t>waterlooedc.ca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97F7F4C9-D6B8-87E3-AF62-8CE14685C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5" name="Titre 19">
            <a:extLst>
              <a:ext uri="{FF2B5EF4-FFF2-40B4-BE49-F238E27FC236}">
                <a16:creationId xmlns:a16="http://schemas.microsoft.com/office/drawing/2014/main" id="{ADCD82FE-B1D9-880C-005A-B5D800BE43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088" y="2106707"/>
            <a:ext cx="5649912" cy="1741394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rPr lang="fr-CA" dirty="0"/>
              <a:t>Enter </a:t>
            </a:r>
            <a:r>
              <a:rPr lang="fr-CA" dirty="0" err="1"/>
              <a:t>chapter</a:t>
            </a:r>
            <a:r>
              <a:rPr lang="fr-CA" dirty="0"/>
              <a:t>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  <p:sp>
        <p:nvSpPr>
          <p:cNvPr id="16" name="Espace réservé du texte 42">
            <a:extLst>
              <a:ext uri="{FF2B5EF4-FFF2-40B4-BE49-F238E27FC236}">
                <a16:creationId xmlns:a16="http://schemas.microsoft.com/office/drawing/2014/main" id="{0208A255-3FA1-147E-D41D-11A915F801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088" y="1545853"/>
            <a:ext cx="5649912" cy="30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fr-FR" dirty="0"/>
              <a:t>Enter </a:t>
            </a:r>
            <a:r>
              <a:rPr lang="fr-FR" dirty="0" err="1"/>
              <a:t>surtitle</a:t>
            </a:r>
            <a:r>
              <a:rPr lang="fr-FR" dirty="0"/>
              <a:t> or </a:t>
            </a:r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nomber</a:t>
            </a:r>
            <a:endParaRPr lang="fr-FR" dirty="0"/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84D19D6C-3FAC-705E-BCD0-32731C51E7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88" y="4107149"/>
            <a:ext cx="5649912" cy="720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fr-CA" dirty="0"/>
              <a:t>Entrer </a:t>
            </a:r>
            <a:r>
              <a:rPr lang="fr-CA" dirty="0" err="1"/>
              <a:t>subtitle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3541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Turquoi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5BD5-8B6B-AA5A-C201-7E733A04978D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584C4C-F6AD-8DF4-8472-9C86A7151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8DED831-AE7C-210E-BBFF-25BD9BD5DAD2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bg2"/>
                </a:solidFill>
              </a:rPr>
              <a:t>waterlooedc.ca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E2627BF2-455C-4C86-CD31-502BB287A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3" name="Titre 19">
            <a:extLst>
              <a:ext uri="{FF2B5EF4-FFF2-40B4-BE49-F238E27FC236}">
                <a16:creationId xmlns:a16="http://schemas.microsoft.com/office/drawing/2014/main" id="{2816B94D-BDD9-6570-5942-B4F92C832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088" y="2106707"/>
            <a:ext cx="5649912" cy="1741394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rPr lang="fr-CA" dirty="0"/>
              <a:t>Enter </a:t>
            </a:r>
            <a:r>
              <a:rPr lang="fr-CA" dirty="0" err="1"/>
              <a:t>chapter</a:t>
            </a:r>
            <a:r>
              <a:rPr lang="fr-CA" dirty="0"/>
              <a:t>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  <p:sp>
        <p:nvSpPr>
          <p:cNvPr id="14" name="Espace réservé du texte 42">
            <a:extLst>
              <a:ext uri="{FF2B5EF4-FFF2-40B4-BE49-F238E27FC236}">
                <a16:creationId xmlns:a16="http://schemas.microsoft.com/office/drawing/2014/main" id="{31BE61AD-789F-3722-C861-5FCE7764F7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088" y="1545853"/>
            <a:ext cx="5649912" cy="30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fr-FR" dirty="0"/>
              <a:t>Enter </a:t>
            </a:r>
            <a:r>
              <a:rPr lang="fr-FR" dirty="0" err="1"/>
              <a:t>surtitle</a:t>
            </a:r>
            <a:r>
              <a:rPr lang="fr-FR" dirty="0"/>
              <a:t> or </a:t>
            </a:r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nomber</a:t>
            </a:r>
            <a:endParaRPr lang="fr-FR" dirty="0"/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491EE1F5-9595-CC2B-A3D3-5C0EE7E192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88" y="4107149"/>
            <a:ext cx="5649912" cy="720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fr-CA" dirty="0"/>
              <a:t>Entrer </a:t>
            </a:r>
            <a:r>
              <a:rPr lang="fr-CA" dirty="0" err="1"/>
              <a:t>subtitle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0878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Norm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D2B04B-1C19-6E4C-5D4C-D3C1823E6319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BC481E-188A-9477-22AC-8477CF3D2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0DA96E45-0DD1-4300-8F31-E38A702A2CAC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bg2"/>
                </a:solidFill>
              </a:rPr>
              <a:t>waterlooedc.ca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8CBE4531-811F-0BCB-D8E3-5E12511FB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CC71A9-3121-53DA-7B53-F68D255AA0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id="{17AF3C56-6068-35A3-5411-2458D559FA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88" y="1333500"/>
            <a:ext cx="5408612" cy="4191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24" name="Titre 19">
            <a:extLst>
              <a:ext uri="{FF2B5EF4-FFF2-40B4-BE49-F238E27FC236}">
                <a16:creationId xmlns:a16="http://schemas.microsoft.com/office/drawing/2014/main" id="{1612DC48-69F1-B87E-D04B-C5D8C7B47B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088" y="385944"/>
            <a:ext cx="11299824" cy="564551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fr-CA" dirty="0"/>
              <a:t>Enter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41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Card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D2B04B-1C19-6E4C-5D4C-D3C1823E6319}"/>
              </a:ext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BC481E-188A-9477-22AC-8477CF3D2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0DA96E45-0DD1-4300-8F31-E38A702A2CAC}"/>
              </a:ext>
            </a:extLst>
          </p:cNvPr>
          <p:cNvSpPr txBox="1">
            <a:spLocks/>
          </p:cNvSpPr>
          <p:nvPr userDrawn="1"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dirty="0" err="1">
                <a:solidFill>
                  <a:schemeClr val="bg2"/>
                </a:solidFill>
              </a:rPr>
              <a:t>waterlooedc.ca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8CBE4531-811F-0BCB-D8E3-5E12511FB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CC71A9-3121-53DA-7B53-F68D255AA0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re 19">
            <a:extLst>
              <a:ext uri="{FF2B5EF4-FFF2-40B4-BE49-F238E27FC236}">
                <a16:creationId xmlns:a16="http://schemas.microsoft.com/office/drawing/2014/main" id="{1612DC48-69F1-B87E-D04B-C5D8C7B47B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088" y="385944"/>
            <a:ext cx="11299824" cy="564551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fr-CA" dirty="0"/>
              <a:t>Enter </a:t>
            </a:r>
            <a:r>
              <a:rPr lang="fr-CA" dirty="0" err="1"/>
              <a:t>title</a:t>
            </a:r>
            <a:r>
              <a:rPr lang="fr-CA" dirty="0"/>
              <a:t> </a:t>
            </a:r>
            <a:r>
              <a:rPr lang="fr-CA" dirty="0" err="1"/>
              <a:t>here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81A3EB-20B4-63A9-3CA2-5BD64ADCA7A5}"/>
              </a:ext>
            </a:extLst>
          </p:cNvPr>
          <p:cNvSpPr/>
          <p:nvPr userDrawn="1"/>
        </p:nvSpPr>
        <p:spPr>
          <a:xfrm>
            <a:off x="446088" y="1481932"/>
            <a:ext cx="3173412" cy="31734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BE06B0-A516-BA70-ED92-6474DA9F7C7B}"/>
              </a:ext>
            </a:extLst>
          </p:cNvPr>
          <p:cNvSpPr/>
          <p:nvPr userDrawn="1"/>
        </p:nvSpPr>
        <p:spPr>
          <a:xfrm>
            <a:off x="4510088" y="1481932"/>
            <a:ext cx="3173412" cy="31734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74653B-7D52-C9CA-72EA-E5BC70FEB387}"/>
              </a:ext>
            </a:extLst>
          </p:cNvPr>
          <p:cNvSpPr/>
          <p:nvPr userDrawn="1"/>
        </p:nvSpPr>
        <p:spPr>
          <a:xfrm>
            <a:off x="8574088" y="1481932"/>
            <a:ext cx="3173412" cy="31734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520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9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1FB64F7-8D28-2D17-301E-2CCE103FDC6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6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15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96" r:id="rId2"/>
    <p:sldLayoutId id="2147483704" r:id="rId3"/>
    <p:sldLayoutId id="2147483690" r:id="rId4"/>
    <p:sldLayoutId id="2147483703" r:id="rId5"/>
    <p:sldLayoutId id="2147483709" r:id="rId6"/>
    <p:sldLayoutId id="2147483708" r:id="rId7"/>
    <p:sldLayoutId id="2147483706" r:id="rId8"/>
    <p:sldLayoutId id="2147483707" r:id="rId9"/>
    <p:sldLayoutId id="2147483702" r:id="rId10"/>
    <p:sldLayoutId id="2147483705" r:id="rId11"/>
    <p:sldLayoutId id="2147483684" r:id="rId12"/>
    <p:sldLayoutId id="2147483700" r:id="rId13"/>
    <p:sldLayoutId id="214748372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avaschmalz.com/" TargetMode="External"/><Relationship Id="rId5" Type="http://schemas.openxmlformats.org/officeDocument/2006/relationships/hyperlink" Target="mailto:Amschmal@uwaterloo.ca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EC8D15-9B54-825E-4C1C-40FC33F5C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16">
            <a:extLst>
              <a:ext uri="{FF2B5EF4-FFF2-40B4-BE49-F238E27FC236}">
                <a16:creationId xmlns:a16="http://schemas.microsoft.com/office/drawing/2014/main" id="{39A5079E-C687-F450-B0EE-EAC53468CE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276DD3-1704-120F-45D8-80654A582A77}"/>
              </a:ext>
            </a:extLst>
          </p:cNvPr>
          <p:cNvSpPr txBox="1"/>
          <p:nvPr/>
        </p:nvSpPr>
        <p:spPr>
          <a:xfrm>
            <a:off x="288000" y="3122902"/>
            <a:ext cx="6232069" cy="32624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1200"/>
              </a:spcBef>
            </a:pPr>
            <a:r>
              <a:rPr lang="fr-FR" sz="5400" b="1" dirty="0">
                <a:solidFill>
                  <a:schemeClr val="bg1"/>
                </a:solidFill>
              </a:rPr>
              <a:t>TERM REVIEW</a:t>
            </a:r>
          </a:p>
          <a:p>
            <a:pPr>
              <a:spcBef>
                <a:spcPts val="1200"/>
              </a:spcBef>
            </a:pPr>
            <a:endParaRPr lang="fr-FR" sz="24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endParaRPr lang="fr-FR" sz="24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endParaRPr lang="fr-FR" sz="9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endParaRPr lang="fr-FR" sz="9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fr-FR" sz="2400" dirty="0">
                <a:solidFill>
                  <a:schemeClr val="bg1"/>
                </a:solidFill>
              </a:rPr>
              <a:t>Ava Marie Schmalz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April 20, 2026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CC2C183-DC87-A698-93F9-B7F72886D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00" y="288000"/>
            <a:ext cx="3613453" cy="673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24D54-8F0C-BBB4-F241-6E1C6D83D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277" y="1"/>
            <a:ext cx="5899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77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F2120-C514-8B8E-AD6E-C1D6310A5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7">
            <a:extLst>
              <a:ext uri="{FF2B5EF4-FFF2-40B4-BE49-F238E27FC236}">
                <a16:creationId xmlns:a16="http://schemas.microsoft.com/office/drawing/2014/main" id="{923E4725-2052-25C5-41CC-BFABC834DD3E}"/>
              </a:ext>
            </a:extLst>
          </p:cNvPr>
          <p:cNvSpPr txBox="1"/>
          <p:nvPr/>
        </p:nvSpPr>
        <p:spPr>
          <a:xfrm>
            <a:off x="288000" y="300700"/>
            <a:ext cx="8966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 b="1" dirty="0" err="1">
                <a:solidFill>
                  <a:schemeClr val="bg1"/>
                </a:solidFill>
              </a:rPr>
              <a:t>Statistic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Video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63103-3519-FC12-6816-5115E6734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10</a:t>
            </a:fld>
            <a:endParaRPr lang="uk-UA" dirty="0"/>
          </a:p>
        </p:txBody>
      </p:sp>
      <p:pic>
        <p:nvPicPr>
          <p:cNvPr id="5" name="Statistic Video Pages">
            <a:hlinkClick r:id="" action="ppaction://media"/>
            <a:extLst>
              <a:ext uri="{FF2B5EF4-FFF2-40B4-BE49-F238E27FC236}">
                <a16:creationId xmlns:a16="http://schemas.microsoft.com/office/drawing/2014/main" id="{71B96FAA-F1F3-6DE7-DC4C-AF25BB8A23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000" y="1338134"/>
            <a:ext cx="7434191" cy="41817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172A5-4F76-8413-6BC3-790384F048DB}"/>
              </a:ext>
            </a:extLst>
          </p:cNvPr>
          <p:cNvSpPr txBox="1"/>
          <p:nvPr/>
        </p:nvSpPr>
        <p:spPr>
          <a:xfrm>
            <a:off x="7970108" y="1338134"/>
            <a:ext cx="3933892" cy="4232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Goals: </a:t>
            </a:r>
          </a:p>
          <a:p>
            <a:pPr lvl="0">
              <a:lnSpc>
                <a:spcPct val="110000"/>
              </a:lnSpc>
              <a:defRPr/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100" dirty="0"/>
              <a:t>Create a more visually engaging way to present statistics and increase engagement.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100" dirty="0"/>
              <a:t>Provide more options for comparing statistics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100" dirty="0"/>
              <a:t>Allow for greater creativity in designing statistic graphics</a:t>
            </a:r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28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F2120-C514-8B8E-AD6E-C1D6310A5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7">
            <a:extLst>
              <a:ext uri="{FF2B5EF4-FFF2-40B4-BE49-F238E27FC236}">
                <a16:creationId xmlns:a16="http://schemas.microsoft.com/office/drawing/2014/main" id="{923E4725-2052-25C5-41CC-BFABC834DD3E}"/>
              </a:ext>
            </a:extLst>
          </p:cNvPr>
          <p:cNvSpPr txBox="1"/>
          <p:nvPr/>
        </p:nvSpPr>
        <p:spPr>
          <a:xfrm>
            <a:off x="288000" y="300700"/>
            <a:ext cx="8966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 b="1" dirty="0" err="1">
                <a:solidFill>
                  <a:schemeClr val="bg1"/>
                </a:solidFill>
              </a:rPr>
              <a:t>Statistic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Video</a:t>
            </a:r>
            <a:r>
              <a:rPr lang="fr-FR" sz="2000" b="1" dirty="0">
                <a:solidFill>
                  <a:schemeClr val="bg1"/>
                </a:solidFill>
              </a:rPr>
              <a:t> – Performance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63103-3519-FC12-6816-5115E6734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11</a:t>
            </a:fld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F172A5-4F76-8413-6BC3-790384F048DB}"/>
              </a:ext>
            </a:extLst>
          </p:cNvPr>
          <p:cNvSpPr txBox="1"/>
          <p:nvPr/>
        </p:nvSpPr>
        <p:spPr>
          <a:xfrm>
            <a:off x="5469602" y="1106312"/>
            <a:ext cx="569369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CA" sz="2100" b="1" dirty="0"/>
              <a:t>Engagement:</a:t>
            </a:r>
          </a:p>
          <a:p>
            <a:pPr lvl="0"/>
            <a:endParaRPr lang="en-CA" sz="210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2100" dirty="0"/>
              <a:t>Strong performance for a non-carousel format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2100" b="1" dirty="0"/>
              <a:t>1,241 impressions </a:t>
            </a:r>
            <a:r>
              <a:rPr lang="en-CA" sz="2100" dirty="0"/>
              <a:t>generated solid reach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2100" dirty="0"/>
              <a:t>High engagement rate (</a:t>
            </a:r>
            <a:r>
              <a:rPr lang="en-CA" sz="2100" b="1" dirty="0"/>
              <a:t>11%</a:t>
            </a:r>
            <a:r>
              <a:rPr lang="en-CA" sz="2100" dirty="0"/>
              <a:t>) indicates strong audience interest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2100" b="1" dirty="0"/>
              <a:t>38 reactions </a:t>
            </a:r>
            <a:r>
              <a:rPr lang="en-CA" sz="2100" dirty="0"/>
              <a:t>show positive interaction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2100" b="1" dirty="0"/>
              <a:t>94 clicks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E2081A9-2B6C-3645-D165-3E02D30B0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043" r="315" b="1"/>
          <a:stretch>
            <a:fillRect/>
          </a:stretch>
        </p:blipFill>
        <p:spPr bwMode="auto">
          <a:xfrm>
            <a:off x="288000" y="1106312"/>
            <a:ext cx="4931700" cy="50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574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502A9F-D883-D844-540E-FDD96017B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1">
            <a:extLst>
              <a:ext uri="{FF2B5EF4-FFF2-40B4-BE49-F238E27FC236}">
                <a16:creationId xmlns:a16="http://schemas.microsoft.com/office/drawing/2014/main" id="{E556491B-91D1-E821-9D5D-1DBFDA273EA6}"/>
              </a:ext>
            </a:extLst>
          </p:cNvPr>
          <p:cNvSpPr txBox="1"/>
          <p:nvPr/>
        </p:nvSpPr>
        <p:spPr>
          <a:xfrm>
            <a:off x="288000" y="300700"/>
            <a:ext cx="896620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Social Graphics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0C75A4-2215-7710-83A1-9A6FE24E16C5}"/>
              </a:ext>
            </a:extLst>
          </p:cNvPr>
          <p:cNvSpPr/>
          <p:nvPr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36D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Image 19">
            <a:extLst>
              <a:ext uri="{FF2B5EF4-FFF2-40B4-BE49-F238E27FC236}">
                <a16:creationId xmlns:a16="http://schemas.microsoft.com/office/drawing/2014/main" id="{B587521B-ABAE-84B1-290F-082B66DD3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7654BB74-5860-FA6D-DB30-8C8C9B487C00}"/>
              </a:ext>
            </a:extLst>
          </p:cNvPr>
          <p:cNvSpPr txBox="1">
            <a:spLocks/>
          </p:cNvSpPr>
          <p:nvPr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err="1">
                <a:ln>
                  <a:noFill/>
                </a:ln>
                <a:solidFill>
                  <a:srgbClr val="0064A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waterlooedc.ca</a:t>
            </a: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0064A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32C89BCA-FF0D-FE7B-74DA-4B0742252FAD}"/>
              </a:ext>
            </a:extLst>
          </p:cNvPr>
          <p:cNvSpPr txBox="1">
            <a:spLocks/>
          </p:cNvSpPr>
          <p:nvPr/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4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064A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DE89FF3-0E2D-2C35-2A7C-6AEDBAB81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734708"/>
            <a:ext cx="3462595" cy="527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014DEB-8702-A274-51C8-1FF5616DFB62}"/>
              </a:ext>
            </a:extLst>
          </p:cNvPr>
          <p:cNvSpPr txBox="1"/>
          <p:nvPr/>
        </p:nvSpPr>
        <p:spPr>
          <a:xfrm>
            <a:off x="7496993" y="703509"/>
            <a:ext cx="4407007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CA" sz="2100" b="1" dirty="0">
                <a:solidFill>
                  <a:schemeClr val="bg1"/>
                </a:solidFill>
              </a:rPr>
              <a:t>Research and Development: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chemeClr val="bg1"/>
                </a:solidFill>
              </a:rPr>
              <a:t>34.1% engagement rate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chemeClr val="bg1"/>
                </a:solidFill>
              </a:rPr>
              <a:t>32.8% click-through-rate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CA" sz="2100" dirty="0">
              <a:solidFill>
                <a:schemeClr val="bg1"/>
              </a:solidFill>
            </a:endParaRPr>
          </a:p>
          <a:p>
            <a:pPr lvl="0"/>
            <a:r>
              <a:rPr lang="en-CA" sz="2100" b="1" dirty="0">
                <a:solidFill>
                  <a:schemeClr val="bg1"/>
                </a:solidFill>
              </a:rPr>
              <a:t>Waterloo’s Quantum Ecosystem: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1,537 impressions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372 clicks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24.2% click through rate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26.35% engagement rate</a:t>
            </a:r>
            <a:endParaRPr lang="en-CA" sz="2100" dirty="0">
              <a:solidFill>
                <a:schemeClr val="bg1"/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8EEF74C4-FDCD-0139-E468-2CAFC06D9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528" y="703509"/>
            <a:ext cx="3462595" cy="53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524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547363-D9F7-48DA-4799-C4CF95ACA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1">
            <a:extLst>
              <a:ext uri="{FF2B5EF4-FFF2-40B4-BE49-F238E27FC236}">
                <a16:creationId xmlns:a16="http://schemas.microsoft.com/office/drawing/2014/main" id="{805E2F5C-C862-C9F9-7A49-B65C077402BD}"/>
              </a:ext>
            </a:extLst>
          </p:cNvPr>
          <p:cNvSpPr txBox="1"/>
          <p:nvPr/>
        </p:nvSpPr>
        <p:spPr>
          <a:xfrm>
            <a:off x="288000" y="300700"/>
            <a:ext cx="896620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Social Graphics (For Jude)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6A10AA-D60F-55D2-7D2D-4A6011EBD970}"/>
              </a:ext>
            </a:extLst>
          </p:cNvPr>
          <p:cNvSpPr/>
          <p:nvPr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36D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Image 19">
            <a:extLst>
              <a:ext uri="{FF2B5EF4-FFF2-40B4-BE49-F238E27FC236}">
                <a16:creationId xmlns:a16="http://schemas.microsoft.com/office/drawing/2014/main" id="{38002BF4-08CE-F512-D250-86A6A8FF7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19345CBF-8ABA-A36D-F5CC-00257E689419}"/>
              </a:ext>
            </a:extLst>
          </p:cNvPr>
          <p:cNvSpPr txBox="1">
            <a:spLocks/>
          </p:cNvSpPr>
          <p:nvPr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err="1">
                <a:ln>
                  <a:noFill/>
                </a:ln>
                <a:solidFill>
                  <a:srgbClr val="0064A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waterlooedc.ca</a:t>
            </a: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0064A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821D1EB0-FE74-DFCC-2A4D-927D355E1774}"/>
              </a:ext>
            </a:extLst>
          </p:cNvPr>
          <p:cNvSpPr txBox="1">
            <a:spLocks/>
          </p:cNvSpPr>
          <p:nvPr/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4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064A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D82CEB2-B54E-6C3A-B4EC-7BAEB27C76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235833"/>
              </p:ext>
            </p:extLst>
          </p:nvPr>
        </p:nvGraphicFramePr>
        <p:xfrm>
          <a:off x="2032000" y="798542"/>
          <a:ext cx="8128000" cy="4934521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87700251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85966365"/>
                    </a:ext>
                  </a:extLst>
                </a:gridCol>
              </a:tblGrid>
              <a:tr h="489064">
                <a:tc>
                  <a:txBody>
                    <a:bodyPr/>
                    <a:lstStyle/>
                    <a:p>
                      <a:r>
                        <a:rPr lang="en-CA" dirty="0"/>
                        <a:t>Social Graphic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Number of Times Used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077867"/>
                  </a:ext>
                </a:extLst>
              </a:tr>
              <a:tr h="489064">
                <a:tc>
                  <a:txBody>
                    <a:bodyPr/>
                    <a:lstStyle/>
                    <a:p>
                      <a:r>
                        <a:rPr lang="en-CA" dirty="0"/>
                        <a:t>BD Event Graphic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183003"/>
                  </a:ext>
                </a:extLst>
              </a:tr>
              <a:tr h="489064">
                <a:tc>
                  <a:txBody>
                    <a:bodyPr/>
                    <a:lstStyle/>
                    <a:p>
                      <a:r>
                        <a:rPr lang="en-CA" dirty="0"/>
                        <a:t>Statistic - 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818458"/>
                  </a:ext>
                </a:extLst>
              </a:tr>
              <a:tr h="489064">
                <a:tc>
                  <a:txBody>
                    <a:bodyPr/>
                    <a:lstStyle/>
                    <a:p>
                      <a:r>
                        <a:rPr lang="en-CA" dirty="0"/>
                        <a:t>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465603"/>
                  </a:ext>
                </a:extLst>
              </a:tr>
              <a:tr h="489064">
                <a:tc>
                  <a:txBody>
                    <a:bodyPr/>
                    <a:lstStyle/>
                    <a:p>
                      <a:r>
                        <a:rPr lang="en-CA" dirty="0"/>
                        <a:t>Blog 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803563"/>
                  </a:ext>
                </a:extLst>
              </a:tr>
              <a:tr h="489064">
                <a:tc>
                  <a:txBody>
                    <a:bodyPr/>
                    <a:lstStyle/>
                    <a:p>
                      <a:r>
                        <a:rPr lang="en-CA" dirty="0"/>
                        <a:t>Statistic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007431"/>
                  </a:ext>
                </a:extLst>
              </a:tr>
              <a:tr h="489064">
                <a:tc>
                  <a:txBody>
                    <a:bodyPr/>
                    <a:lstStyle/>
                    <a:p>
                      <a:r>
                        <a:rPr lang="en-CA" dirty="0"/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074389"/>
                  </a:ext>
                </a:extLst>
              </a:tr>
              <a:tr h="532945">
                <a:tc>
                  <a:txBody>
                    <a:bodyPr/>
                    <a:lstStyle/>
                    <a:p>
                      <a:r>
                        <a:rPr lang="en-CA" dirty="0"/>
                        <a:t>Testimonial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042858"/>
                  </a:ext>
                </a:extLst>
              </a:tr>
              <a:tr h="489064">
                <a:tc>
                  <a:txBody>
                    <a:bodyPr/>
                    <a:lstStyle/>
                    <a:p>
                      <a:r>
                        <a:rPr lang="en-CA" dirty="0"/>
                        <a:t>End slide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530566"/>
                  </a:ext>
                </a:extLst>
              </a:tr>
              <a:tr h="489064">
                <a:tc>
                  <a:txBody>
                    <a:bodyPr/>
                    <a:lstStyle/>
                    <a:p>
                      <a:r>
                        <a:rPr lang="en-CA" dirty="0"/>
                        <a:t>Statement - 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772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149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E5852-1D35-896B-89BA-8A40995A4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7">
            <a:extLst>
              <a:ext uri="{FF2B5EF4-FFF2-40B4-BE49-F238E27FC236}">
                <a16:creationId xmlns:a16="http://schemas.microsoft.com/office/drawing/2014/main" id="{8333397C-B950-3017-B622-D6206138D1FE}"/>
              </a:ext>
            </a:extLst>
          </p:cNvPr>
          <p:cNvSpPr txBox="1"/>
          <p:nvPr/>
        </p:nvSpPr>
        <p:spPr>
          <a:xfrm>
            <a:off x="288000" y="300700"/>
            <a:ext cx="8966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 b="1" dirty="0" err="1">
                <a:solidFill>
                  <a:schemeClr val="bg1"/>
                </a:solidFill>
              </a:rPr>
              <a:t>Ideas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4C480-C5A6-2620-783F-9C10FA6C1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14</a:t>
            </a:fld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BD35A8-3B67-E92D-4FA2-8BE990668397}"/>
              </a:ext>
            </a:extLst>
          </p:cNvPr>
          <p:cNvSpPr txBox="1"/>
          <p:nvPr/>
        </p:nvSpPr>
        <p:spPr>
          <a:xfrm>
            <a:off x="288000" y="1106312"/>
            <a:ext cx="10875300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100" b="1" dirty="0"/>
              <a:t>Blog about co-op, from a co-op student: </a:t>
            </a:r>
            <a:r>
              <a:rPr lang="en-CA" sz="2100" dirty="0"/>
              <a:t>A student-written blog sharing co-op success stories, including both the company and student perspective, with collaboration from the University of Waterloo or employers. </a:t>
            </a:r>
          </a:p>
          <a:p>
            <a:endParaRPr lang="en-CA" sz="2100" dirty="0"/>
          </a:p>
          <a:p>
            <a:r>
              <a:rPr lang="en-CA" sz="2100" b="1" dirty="0"/>
              <a:t>City comparison webpage (like the tech talent calculator): </a:t>
            </a:r>
            <a:r>
              <a:rPr lang="en-CA" sz="2100" dirty="0"/>
              <a:t>An interactive tool to easily compare Waterloo with other cities, with quick notes highlighting key differences.</a:t>
            </a:r>
            <a:r>
              <a:rPr lang="en-CA" sz="2100" b="1" dirty="0"/>
              <a:t> </a:t>
            </a:r>
          </a:p>
          <a:p>
            <a:endParaRPr lang="en-CA" sz="2100" dirty="0"/>
          </a:p>
          <a:p>
            <a:r>
              <a:rPr lang="en-CA" sz="2100" b="1" dirty="0"/>
              <a:t>Audio blog posts: </a:t>
            </a:r>
            <a:r>
              <a:rPr lang="en-CA" sz="2100" dirty="0"/>
              <a:t>Turn blogs into audio for accessibility; can be AI or voice recorded and managed by future co-op students.</a:t>
            </a:r>
          </a:p>
          <a:p>
            <a:endParaRPr lang="en-CA" sz="2100" dirty="0"/>
          </a:p>
          <a:p>
            <a:r>
              <a:rPr lang="en-CA" sz="2100" b="1" dirty="0"/>
              <a:t>Instagram:</a:t>
            </a:r>
            <a:r>
              <a:rPr lang="en-CA" sz="2100" dirty="0"/>
              <a:t> A minimal Instagram presence with a few posts explaining what we do and directing users to LinkedIn. </a:t>
            </a:r>
          </a:p>
          <a:p>
            <a:endParaRPr lang="en-CA" sz="2100" dirty="0"/>
          </a:p>
          <a:p>
            <a:r>
              <a:rPr lang="en-CA" sz="2100" b="1" dirty="0"/>
              <a:t>Co-op video about talent and co-op:</a:t>
            </a:r>
            <a:r>
              <a:rPr lang="en-CA" sz="2100" dirty="0"/>
              <a:t> A short video showing the co-op experience from the company perspective, featuring multiple employers and students.</a:t>
            </a:r>
          </a:p>
        </p:txBody>
      </p:sp>
    </p:spTree>
    <p:extLst>
      <p:ext uri="{BB962C8B-B14F-4D97-AF65-F5344CB8AC3E}">
        <p14:creationId xmlns:p14="http://schemas.microsoft.com/office/powerpoint/2010/main" val="4224574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6755D8-91A2-050B-EBBB-A7657FA13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1F65B9C-A81B-52AB-ECF5-561F8EAB8D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7F5FFF-D219-AEA6-EA31-6BB76C21943F}"/>
              </a:ext>
            </a:extLst>
          </p:cNvPr>
          <p:cNvSpPr/>
          <p:nvPr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36D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Image 19">
            <a:extLst>
              <a:ext uri="{FF2B5EF4-FFF2-40B4-BE49-F238E27FC236}">
                <a16:creationId xmlns:a16="http://schemas.microsoft.com/office/drawing/2014/main" id="{5DE98905-6D9A-4AE8-1E70-066EA26F5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7A4A8696-3279-E0D4-2A13-2D8CBAE154DA}"/>
              </a:ext>
            </a:extLst>
          </p:cNvPr>
          <p:cNvSpPr txBox="1">
            <a:spLocks/>
          </p:cNvSpPr>
          <p:nvPr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err="1">
                <a:ln>
                  <a:noFill/>
                </a:ln>
                <a:solidFill>
                  <a:srgbClr val="0064A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waterlooedc.ca</a:t>
            </a: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0064A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1" name="Holder 6">
            <a:extLst>
              <a:ext uri="{FF2B5EF4-FFF2-40B4-BE49-F238E27FC236}">
                <a16:creationId xmlns:a16="http://schemas.microsoft.com/office/drawing/2014/main" id="{A5EB82DF-A506-3DF4-6D89-A3B14C8F44E5}"/>
              </a:ext>
            </a:extLst>
          </p:cNvPr>
          <p:cNvSpPr txBox="1">
            <a:spLocks/>
          </p:cNvSpPr>
          <p:nvPr/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4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064A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926DB7B1-9E6F-B2BB-62B0-CFD454B1BAD0}"/>
              </a:ext>
            </a:extLst>
          </p:cNvPr>
          <p:cNvSpPr txBox="1"/>
          <p:nvPr/>
        </p:nvSpPr>
        <p:spPr>
          <a:xfrm>
            <a:off x="229736" y="5330644"/>
            <a:ext cx="11732526" cy="5668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fr-FR" b="1" dirty="0" err="1">
                <a:solidFill>
                  <a:schemeClr val="bg1"/>
                </a:solidFill>
              </a:rPr>
              <a:t>Reach</a:t>
            </a:r>
            <a:r>
              <a:rPr lang="fr-FR" b="1" dirty="0">
                <a:solidFill>
                  <a:schemeClr val="bg1"/>
                </a:solidFill>
              </a:rPr>
              <a:t> out </a:t>
            </a:r>
            <a:r>
              <a:rPr lang="fr-FR" b="1" dirty="0" err="1">
                <a:solidFill>
                  <a:schemeClr val="bg1"/>
                </a:solidFill>
              </a:rPr>
              <a:t>anytime</a:t>
            </a:r>
            <a:r>
              <a:rPr lang="fr-FR" b="1" dirty="0">
                <a:solidFill>
                  <a:schemeClr val="bg1"/>
                </a:solidFill>
              </a:rPr>
              <a:t>!</a:t>
            </a:r>
            <a:endParaRPr lang="fr-CA" dirty="0">
              <a:solidFill>
                <a:schemeClr val="bg1"/>
              </a:solidFill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CA" dirty="0">
                <a:solidFill>
                  <a:schemeClr val="bg1"/>
                </a:solidFill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Amschmal@uwaterloo.ca</a:t>
            </a:r>
            <a:r>
              <a:rPr lang="fr-CA" dirty="0">
                <a:solidFill>
                  <a:schemeClr val="bg1"/>
                </a:solidFill>
                <a:cs typeface="Calibri"/>
              </a:rPr>
              <a:t> | </a:t>
            </a:r>
            <a:r>
              <a:rPr lang="fr-CA" dirty="0">
                <a:solidFill>
                  <a:schemeClr val="bg1"/>
                </a:solidFill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avaschmalz.com </a:t>
            </a:r>
            <a:r>
              <a:rPr lang="fr-CA" dirty="0">
                <a:solidFill>
                  <a:schemeClr val="bg1"/>
                </a:solidFill>
                <a:cs typeface="Calibri"/>
              </a:rPr>
              <a:t>| </a:t>
            </a:r>
            <a:r>
              <a:rPr lang="en-CA" dirty="0">
                <a:solidFill>
                  <a:schemeClr val="bg1"/>
                </a:solidFill>
              </a:rPr>
              <a:t>www.linkedin.com/in/ava-marie-schmalz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F4FB02-0B2A-106B-339E-4A9BA196FC3F}"/>
              </a:ext>
            </a:extLst>
          </p:cNvPr>
          <p:cNvSpPr txBox="1"/>
          <p:nvPr/>
        </p:nvSpPr>
        <p:spPr>
          <a:xfrm>
            <a:off x="2535709" y="3044800"/>
            <a:ext cx="6870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This has been such a valuable experience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B3F4B-18F0-8172-1167-DDF9B54E2BCF}"/>
              </a:ext>
            </a:extLst>
          </p:cNvPr>
          <p:cNvSpPr txBox="1"/>
          <p:nvPr/>
        </p:nvSpPr>
        <p:spPr>
          <a:xfrm>
            <a:off x="958006" y="2213803"/>
            <a:ext cx="10275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THANK YOU FOR A GREAT TERM!</a:t>
            </a:r>
            <a:endParaRPr lang="en-CA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81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6860A-18A7-47EB-A9D9-6D69354C0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E1B8A4-FF6D-DFD7-E2DC-16F33D3E8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16</a:t>
            </a:fld>
            <a:endParaRPr lang="uk-UA" dirty="0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4CA05AB-AAE4-EB84-3760-A9082B3DE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841" y="2477951"/>
            <a:ext cx="6202317" cy="1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B6CF4E5-8CAA-9409-2FBF-3F72224FF74F}"/>
              </a:ext>
            </a:extLst>
          </p:cNvPr>
          <p:cNvSpPr txBox="1"/>
          <p:nvPr/>
        </p:nvSpPr>
        <p:spPr>
          <a:xfrm>
            <a:off x="288000" y="300700"/>
            <a:ext cx="8966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FFFFFF"/>
                </a:solidFill>
                <a:latin typeface="Arial" panose="020B0604020202020204"/>
              </a:rPr>
              <a:t>OVERVIEW OF TASKS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97D560-F9FF-CFBD-67B2-E40ACD6CC84D}"/>
              </a:ext>
            </a:extLst>
          </p:cNvPr>
          <p:cNvSpPr txBox="1"/>
          <p:nvPr/>
        </p:nvSpPr>
        <p:spPr>
          <a:xfrm>
            <a:off x="8398565" y="803081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92A2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9EC02F0-0464-E397-F210-57A0C2237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4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064A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74A2C91-6336-2682-C0B0-4B87ECE57B29}"/>
              </a:ext>
            </a:extLst>
          </p:cNvPr>
          <p:cNvSpPr txBox="1"/>
          <p:nvPr/>
        </p:nvSpPr>
        <p:spPr>
          <a:xfrm>
            <a:off x="393107" y="1294528"/>
            <a:ext cx="3797893" cy="483209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CA" sz="19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 Light"/>
              </a:rPr>
              <a:t>Netherlands term project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CA" sz="1900" dirty="0">
                <a:solidFill>
                  <a:srgbClr val="292A2D"/>
                </a:solidFill>
                <a:cs typeface="Calibri Light"/>
              </a:rPr>
              <a:t>Wrote and published blogs (Monthly wrap-ups, AI Hubs, Clean Tech, R&amp;D Hubs and more)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CA" dirty="0"/>
              <a:t>City Comparison Graphic (Stuttgart)</a:t>
            </a:r>
            <a:endParaRPr lang="en-CA" sz="1900" dirty="0">
              <a:solidFill>
                <a:srgbClr val="292A2D"/>
              </a:solidFill>
              <a:cs typeface="Calibri Light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CA" sz="1900" dirty="0">
                <a:cs typeface="Calibri Light"/>
              </a:rPr>
              <a:t>Lead scoring in HubSpot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kumimoji="0" lang="en-CA" sz="19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 Light"/>
              </a:rPr>
              <a:t>Created</a:t>
            </a:r>
            <a:r>
              <a:rPr lang="en-CA" sz="1900" dirty="0">
                <a:cs typeface="Calibri Light"/>
              </a:rPr>
              <a:t> </a:t>
            </a:r>
            <a:r>
              <a:rPr kumimoji="0" lang="en-CA" sz="19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Calibri Light"/>
              </a:rPr>
              <a:t>social media graphics </a:t>
            </a:r>
            <a:r>
              <a:rPr lang="en-CA" sz="1900" dirty="0"/>
              <a:t>(comparison stats, testimonials, carousels)</a:t>
            </a:r>
            <a:endParaRPr kumimoji="0" lang="en-CA" sz="19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Calibri Light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CA" sz="1900" dirty="0">
                <a:cs typeface="Calibri Light"/>
              </a:rPr>
              <a:t>Created Canva videos (Waterloo at a Glance and stat video template)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D52811A-DCB1-FE5B-D557-D47B00D6477D}"/>
              </a:ext>
            </a:extLst>
          </p:cNvPr>
          <p:cNvSpPr txBox="1"/>
          <p:nvPr/>
        </p:nvSpPr>
        <p:spPr>
          <a:xfrm>
            <a:off x="4484428" y="1294528"/>
            <a:ext cx="3689723" cy="352404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CA" sz="1900" dirty="0">
                <a:cs typeface="Calibri Light"/>
              </a:rPr>
              <a:t>Selected top co-op applicants and conducted interviews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CA" sz="1900" dirty="0">
                <a:solidFill>
                  <a:srgbClr val="292A2D"/>
                </a:solidFill>
                <a:cs typeface="Calibri Light"/>
              </a:rPr>
              <a:t>Onboarding with the next     co-op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CA" dirty="0"/>
              <a:t>Random Excel Tasks</a:t>
            </a:r>
            <a:endParaRPr lang="en-CA" sz="1900" dirty="0">
              <a:solidFill>
                <a:srgbClr val="292A2D"/>
              </a:solidFill>
              <a:cs typeface="Calibri Light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kumimoji="0" lang="en-CA" sz="1900" b="0" i="0" u="none" strike="noStrike" kern="1200" cap="none" spc="0" normalizeH="0" baseline="0" noProof="0" dirty="0">
                <a:ln>
                  <a:noFill/>
                </a:ln>
                <a:solidFill>
                  <a:srgbClr val="292A2D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/>
              </a:rPr>
              <a:t>Attended </a:t>
            </a:r>
            <a:r>
              <a:rPr lang="en-CA" sz="1900" dirty="0">
                <a:solidFill>
                  <a:srgbClr val="292A2D"/>
                </a:solidFill>
                <a:latin typeface="Arial" panose="020B0604020202020204"/>
                <a:cs typeface="Calibri Light"/>
              </a:rPr>
              <a:t>Bio Hub tour</a:t>
            </a:r>
            <a:r>
              <a:rPr kumimoji="0" lang="en-CA" sz="1900" b="0" i="0" u="none" strike="noStrike" kern="1200" cap="none" spc="0" normalizeH="0" baseline="0" noProof="0" dirty="0">
                <a:ln>
                  <a:noFill/>
                </a:ln>
                <a:solidFill>
                  <a:srgbClr val="292A2D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/>
              </a:rPr>
              <a:t> with the BD team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CA" sz="1900" b="0" i="0" u="none" strike="noStrike" kern="1200" cap="none" spc="0" normalizeH="0" baseline="0" noProof="0" dirty="0">
                <a:ln>
                  <a:noFill/>
                </a:ln>
                <a:solidFill>
                  <a:srgbClr val="292A2D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/>
              </a:rPr>
              <a:t>HubSpot Training (Inbound Marketing and Content Marketing)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172EA1-C3F3-DAD3-64EF-E7B2746768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82" r="2292"/>
          <a:stretch>
            <a:fillRect/>
          </a:stretch>
        </p:blipFill>
        <p:spPr>
          <a:xfrm>
            <a:off x="8282321" y="1097420"/>
            <a:ext cx="368972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48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07C521-02EF-4018-BF8C-033A42205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319C217A-4322-25FD-B5AE-8903A30B857B}"/>
              </a:ext>
            </a:extLst>
          </p:cNvPr>
          <p:cNvSpPr txBox="1">
            <a:spLocks/>
          </p:cNvSpPr>
          <p:nvPr/>
        </p:nvSpPr>
        <p:spPr>
          <a:xfrm>
            <a:off x="592577" y="2598667"/>
            <a:ext cx="1465503" cy="2923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4BA3ED72-925D-F092-E691-222DEE6EBC3E}"/>
              </a:ext>
            </a:extLst>
          </p:cNvPr>
          <p:cNvSpPr txBox="1">
            <a:spLocks/>
          </p:cNvSpPr>
          <p:nvPr/>
        </p:nvSpPr>
        <p:spPr>
          <a:xfrm>
            <a:off x="545193" y="3186574"/>
            <a:ext cx="1757580" cy="190481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0000"/>
              </a:lnSpc>
              <a:defRPr/>
            </a:pPr>
            <a:r>
              <a:rPr lang="en-US" sz="1900" b="1" dirty="0">
                <a:solidFill>
                  <a:schemeClr val="bg1"/>
                </a:solidFill>
              </a:rPr>
              <a:t>Researched</a:t>
            </a:r>
            <a:r>
              <a:rPr lang="en-US" sz="1900" dirty="0">
                <a:solidFill>
                  <a:schemeClr val="bg1"/>
                </a:solidFill>
              </a:rPr>
              <a:t> the Netherlands and aligned their needs with Waterloo’s strengths</a:t>
            </a:r>
            <a:endParaRPr kumimoji="0" lang="en-CA" sz="1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E08EA39C-DB09-4C36-2E80-5861DCADA3FB}"/>
              </a:ext>
            </a:extLst>
          </p:cNvPr>
          <p:cNvSpPr txBox="1">
            <a:spLocks/>
          </p:cNvSpPr>
          <p:nvPr/>
        </p:nvSpPr>
        <p:spPr>
          <a:xfrm>
            <a:off x="7760952" y="2561265"/>
            <a:ext cx="2160000" cy="29238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4</a:t>
            </a:r>
          </a:p>
        </p:txBody>
      </p:sp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315B5522-F1CE-4725-0E2B-AF7B49B76B52}"/>
              </a:ext>
            </a:extLst>
          </p:cNvPr>
          <p:cNvSpPr txBox="1">
            <a:spLocks/>
          </p:cNvSpPr>
          <p:nvPr/>
        </p:nvSpPr>
        <p:spPr>
          <a:xfrm>
            <a:off x="7772919" y="3157546"/>
            <a:ext cx="1651310" cy="93993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0000"/>
              </a:lnSpc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and launch LinkedIn ads</a:t>
            </a:r>
            <a:endParaRPr kumimoji="0" lang="en-CA" sz="1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Espace réservé du texte 3">
            <a:extLst>
              <a:ext uri="{FF2B5EF4-FFF2-40B4-BE49-F238E27FC236}">
                <a16:creationId xmlns:a16="http://schemas.microsoft.com/office/drawing/2014/main" id="{932B0675-8316-9FBA-A510-DC7F672C4C22}"/>
              </a:ext>
            </a:extLst>
          </p:cNvPr>
          <p:cNvSpPr txBox="1">
            <a:spLocks/>
          </p:cNvSpPr>
          <p:nvPr/>
        </p:nvSpPr>
        <p:spPr>
          <a:xfrm>
            <a:off x="10029269" y="2537239"/>
            <a:ext cx="2160000" cy="29238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5</a:t>
            </a: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E367BD68-918E-2D2B-96DE-9ACFC8153D8A}"/>
              </a:ext>
            </a:extLst>
          </p:cNvPr>
          <p:cNvSpPr txBox="1">
            <a:spLocks/>
          </p:cNvSpPr>
          <p:nvPr/>
        </p:nvSpPr>
        <p:spPr>
          <a:xfrm>
            <a:off x="10025403" y="3131854"/>
            <a:ext cx="1757580" cy="93993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0000"/>
              </a:lnSpc>
              <a:defRPr/>
            </a:pPr>
            <a:r>
              <a:rPr lang="en-US" sz="1900" b="1" dirty="0">
                <a:solidFill>
                  <a:schemeClr val="bg1"/>
                </a:solidFill>
              </a:rPr>
              <a:t>Monitored performance metrics</a:t>
            </a:r>
            <a:endParaRPr kumimoji="0" lang="en-CA" sz="1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F49A3A7B-83E8-0E2A-8701-11BB42749AF4}"/>
              </a:ext>
            </a:extLst>
          </p:cNvPr>
          <p:cNvSpPr txBox="1">
            <a:spLocks/>
          </p:cNvSpPr>
          <p:nvPr/>
        </p:nvSpPr>
        <p:spPr>
          <a:xfrm>
            <a:off x="5228339" y="2562639"/>
            <a:ext cx="920381" cy="2923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3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EFFACD29-88DD-04FF-917E-C2EA5A864874}"/>
              </a:ext>
            </a:extLst>
          </p:cNvPr>
          <p:cNvSpPr txBox="1">
            <a:spLocks/>
          </p:cNvSpPr>
          <p:nvPr/>
        </p:nvSpPr>
        <p:spPr>
          <a:xfrm>
            <a:off x="5211592" y="3144846"/>
            <a:ext cx="1930270" cy="93993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0000"/>
              </a:lnSpc>
              <a:defRPr/>
            </a:pPr>
            <a:r>
              <a:rPr kumimoji="0" lang="en-CA" sz="1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 LinkedIn captions</a:t>
            </a:r>
          </a:p>
        </p:txBody>
      </p:sp>
      <p:sp>
        <p:nvSpPr>
          <p:cNvPr id="31" name="ZoneTexte 1">
            <a:extLst>
              <a:ext uri="{FF2B5EF4-FFF2-40B4-BE49-F238E27FC236}">
                <a16:creationId xmlns:a16="http://schemas.microsoft.com/office/drawing/2014/main" id="{88A6B0AF-DB41-B9DD-FF53-1C7901C02BCC}"/>
              </a:ext>
            </a:extLst>
          </p:cNvPr>
          <p:cNvSpPr txBox="1"/>
          <p:nvPr/>
        </p:nvSpPr>
        <p:spPr>
          <a:xfrm>
            <a:off x="288000" y="300700"/>
            <a:ext cx="896620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>
              <a:defRPr/>
            </a:pPr>
            <a:r>
              <a:rPr lang="fr-FR" sz="2000" b="1" dirty="0" err="1">
                <a:solidFill>
                  <a:schemeClr val="bg1"/>
                </a:solidFill>
              </a:rPr>
              <a:t>Netherlands</a:t>
            </a:r>
            <a:r>
              <a:rPr lang="fr-FR" sz="2000" b="1" dirty="0">
                <a:solidFill>
                  <a:schemeClr val="bg1"/>
                </a:solidFill>
              </a:rPr>
              <a:t> Campaign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39" name="Espace réservé du texte 3">
            <a:extLst>
              <a:ext uri="{FF2B5EF4-FFF2-40B4-BE49-F238E27FC236}">
                <a16:creationId xmlns:a16="http://schemas.microsoft.com/office/drawing/2014/main" id="{2CD1274B-C398-EF0F-12E4-E9CF4557623D}"/>
              </a:ext>
            </a:extLst>
          </p:cNvPr>
          <p:cNvSpPr txBox="1">
            <a:spLocks/>
          </p:cNvSpPr>
          <p:nvPr/>
        </p:nvSpPr>
        <p:spPr>
          <a:xfrm>
            <a:off x="2812114" y="2598667"/>
            <a:ext cx="2160000" cy="2923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40" name="Espace réservé du texte 3">
            <a:extLst>
              <a:ext uri="{FF2B5EF4-FFF2-40B4-BE49-F238E27FC236}">
                <a16:creationId xmlns:a16="http://schemas.microsoft.com/office/drawing/2014/main" id="{6EC5BA6B-5D11-6ECD-F823-E9F858413593}"/>
              </a:ext>
            </a:extLst>
          </p:cNvPr>
          <p:cNvSpPr txBox="1">
            <a:spLocks/>
          </p:cNvSpPr>
          <p:nvPr/>
        </p:nvSpPr>
        <p:spPr>
          <a:xfrm>
            <a:off x="2793171" y="3191816"/>
            <a:ext cx="1757580" cy="12615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0000"/>
              </a:lnSpc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Identify and select relevant content to repurpose</a:t>
            </a:r>
            <a:endParaRPr kumimoji="0" lang="en-CA" sz="1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B200F9-E0CD-524B-EFE6-4825A660CBBE}"/>
              </a:ext>
            </a:extLst>
          </p:cNvPr>
          <p:cNvSpPr/>
          <p:nvPr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36D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Image 19">
            <a:extLst>
              <a:ext uri="{FF2B5EF4-FFF2-40B4-BE49-F238E27FC236}">
                <a16:creationId xmlns:a16="http://schemas.microsoft.com/office/drawing/2014/main" id="{265C721A-E90A-F55B-BE6A-378B96EE0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730ADEC-048E-0387-7CA8-7DCC79DF936E}"/>
              </a:ext>
            </a:extLst>
          </p:cNvPr>
          <p:cNvSpPr txBox="1">
            <a:spLocks/>
          </p:cNvSpPr>
          <p:nvPr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err="1">
                <a:ln>
                  <a:noFill/>
                </a:ln>
                <a:solidFill>
                  <a:srgbClr val="0064A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waterlooedc.ca</a:t>
            </a: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0064A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15226B48-BD7F-1F1A-C533-2B22279BC4F2}"/>
              </a:ext>
            </a:extLst>
          </p:cNvPr>
          <p:cNvSpPr txBox="1">
            <a:spLocks/>
          </p:cNvSpPr>
          <p:nvPr/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4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064A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5" name="Google Shape;7623;p87">
            <a:extLst>
              <a:ext uri="{FF2B5EF4-FFF2-40B4-BE49-F238E27FC236}">
                <a16:creationId xmlns:a16="http://schemas.microsoft.com/office/drawing/2014/main" id="{7E67F43F-7F8C-6A56-B5E9-1E2B20BB514F}"/>
              </a:ext>
            </a:extLst>
          </p:cNvPr>
          <p:cNvGrpSpPr/>
          <p:nvPr/>
        </p:nvGrpSpPr>
        <p:grpSpPr>
          <a:xfrm>
            <a:off x="629373" y="1198954"/>
            <a:ext cx="1007927" cy="966115"/>
            <a:chOff x="5045500" y="842250"/>
            <a:chExt cx="503875" cy="481850"/>
          </a:xfrm>
        </p:grpSpPr>
        <p:sp>
          <p:nvSpPr>
            <p:cNvPr id="17" name="Google Shape;7624;p87">
              <a:extLst>
                <a:ext uri="{FF2B5EF4-FFF2-40B4-BE49-F238E27FC236}">
                  <a16:creationId xmlns:a16="http://schemas.microsoft.com/office/drawing/2014/main" id="{D7755B02-F86E-8B87-01C9-CB62045F386C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" name="Google Shape;7625;p87">
              <a:extLst>
                <a:ext uri="{FF2B5EF4-FFF2-40B4-BE49-F238E27FC236}">
                  <a16:creationId xmlns:a16="http://schemas.microsoft.com/office/drawing/2014/main" id="{987C0C37-CBA4-03B1-34E8-F9FA497BE0BC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2" name="Google Shape;8402;p89">
            <a:extLst>
              <a:ext uri="{FF2B5EF4-FFF2-40B4-BE49-F238E27FC236}">
                <a16:creationId xmlns:a16="http://schemas.microsoft.com/office/drawing/2014/main" id="{E2DB3777-4E5E-F14B-A3CD-07BCF4A0C5EF}"/>
              </a:ext>
            </a:extLst>
          </p:cNvPr>
          <p:cNvGrpSpPr/>
          <p:nvPr/>
        </p:nvGrpSpPr>
        <p:grpSpPr>
          <a:xfrm>
            <a:off x="2811428" y="1178552"/>
            <a:ext cx="1007927" cy="961771"/>
            <a:chOff x="-60988625" y="3740800"/>
            <a:chExt cx="316650" cy="310350"/>
          </a:xfrm>
        </p:grpSpPr>
        <p:sp>
          <p:nvSpPr>
            <p:cNvPr id="33" name="Google Shape;8403;p89">
              <a:extLst>
                <a:ext uri="{FF2B5EF4-FFF2-40B4-BE49-F238E27FC236}">
                  <a16:creationId xmlns:a16="http://schemas.microsoft.com/office/drawing/2014/main" id="{08F7F92D-1AAE-2C98-D805-471D81631766}"/>
                </a:ext>
              </a:extLst>
            </p:cNvPr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8404;p89">
              <a:extLst>
                <a:ext uri="{FF2B5EF4-FFF2-40B4-BE49-F238E27FC236}">
                  <a16:creationId xmlns:a16="http://schemas.microsoft.com/office/drawing/2014/main" id="{6089B1D5-0168-1260-98DE-B1C5BD1ECE0F}"/>
                </a:ext>
              </a:extLst>
            </p:cNvPr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405;p89">
              <a:extLst>
                <a:ext uri="{FF2B5EF4-FFF2-40B4-BE49-F238E27FC236}">
                  <a16:creationId xmlns:a16="http://schemas.microsoft.com/office/drawing/2014/main" id="{23853061-638D-3936-590F-AE54A130A526}"/>
                </a:ext>
              </a:extLst>
            </p:cNvPr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8472;p89">
            <a:extLst>
              <a:ext uri="{FF2B5EF4-FFF2-40B4-BE49-F238E27FC236}">
                <a16:creationId xmlns:a16="http://schemas.microsoft.com/office/drawing/2014/main" id="{9E18ECC8-AE32-2881-010C-B98B7E7DBC36}"/>
              </a:ext>
            </a:extLst>
          </p:cNvPr>
          <p:cNvGrpSpPr/>
          <p:nvPr/>
        </p:nvGrpSpPr>
        <p:grpSpPr>
          <a:xfrm>
            <a:off x="10116440" y="1190909"/>
            <a:ext cx="988215" cy="961770"/>
            <a:chOff x="-62151950" y="4111775"/>
            <a:chExt cx="318225" cy="316650"/>
          </a:xfrm>
        </p:grpSpPr>
        <p:sp>
          <p:nvSpPr>
            <p:cNvPr id="37" name="Google Shape;8473;p89">
              <a:extLst>
                <a:ext uri="{FF2B5EF4-FFF2-40B4-BE49-F238E27FC236}">
                  <a16:creationId xmlns:a16="http://schemas.microsoft.com/office/drawing/2014/main" id="{7CBA096F-1CE4-B315-2972-9C1265D6B0DA}"/>
                </a:ext>
              </a:extLst>
            </p:cNvPr>
            <p:cNvSpPr/>
            <p:nvPr/>
          </p:nvSpPr>
          <p:spPr>
            <a:xfrm>
              <a:off x="-62151950" y="4407925"/>
              <a:ext cx="318225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74;p89">
              <a:extLst>
                <a:ext uri="{FF2B5EF4-FFF2-40B4-BE49-F238E27FC236}">
                  <a16:creationId xmlns:a16="http://schemas.microsoft.com/office/drawing/2014/main" id="{09D03964-6930-94F6-1BDD-CE19F0B1EB3C}"/>
                </a:ext>
              </a:extLst>
            </p:cNvPr>
            <p:cNvSpPr/>
            <p:nvPr/>
          </p:nvSpPr>
          <p:spPr>
            <a:xfrm>
              <a:off x="-62151950" y="4283475"/>
              <a:ext cx="84300" cy="104000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75;p89">
              <a:extLst>
                <a:ext uri="{FF2B5EF4-FFF2-40B4-BE49-F238E27FC236}">
                  <a16:creationId xmlns:a16="http://schemas.microsoft.com/office/drawing/2014/main" id="{E167B70E-09ED-EDA7-3305-0BA3AFD5C418}"/>
                </a:ext>
              </a:extLst>
            </p:cNvPr>
            <p:cNvSpPr/>
            <p:nvPr/>
          </p:nvSpPr>
          <p:spPr>
            <a:xfrm>
              <a:off x="-62033800" y="4111775"/>
              <a:ext cx="82725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6;p89">
              <a:extLst>
                <a:ext uri="{FF2B5EF4-FFF2-40B4-BE49-F238E27FC236}">
                  <a16:creationId xmlns:a16="http://schemas.microsoft.com/office/drawing/2014/main" id="{87F529EF-6EC6-7041-5F81-A4978AFF6891}"/>
                </a:ext>
              </a:extLst>
            </p:cNvPr>
            <p:cNvSpPr/>
            <p:nvPr/>
          </p:nvSpPr>
          <p:spPr>
            <a:xfrm>
              <a:off x="-61916450" y="4200775"/>
              <a:ext cx="82725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8940;p90">
            <a:extLst>
              <a:ext uri="{FF2B5EF4-FFF2-40B4-BE49-F238E27FC236}">
                <a16:creationId xmlns:a16="http://schemas.microsoft.com/office/drawing/2014/main" id="{8B642F12-36AE-13BE-1AF8-6C6781047C5B}"/>
              </a:ext>
            </a:extLst>
          </p:cNvPr>
          <p:cNvGrpSpPr/>
          <p:nvPr/>
        </p:nvGrpSpPr>
        <p:grpSpPr>
          <a:xfrm>
            <a:off x="5318467" y="1198954"/>
            <a:ext cx="1007927" cy="966783"/>
            <a:chOff x="-31817400" y="3910025"/>
            <a:chExt cx="301675" cy="294075"/>
          </a:xfrm>
        </p:grpSpPr>
        <p:sp>
          <p:nvSpPr>
            <p:cNvPr id="45" name="Google Shape;8941;p90">
              <a:extLst>
                <a:ext uri="{FF2B5EF4-FFF2-40B4-BE49-F238E27FC236}">
                  <a16:creationId xmlns:a16="http://schemas.microsoft.com/office/drawing/2014/main" id="{72BA2071-4A64-691F-9DE1-20AAA7557529}"/>
                </a:ext>
              </a:extLst>
            </p:cNvPr>
            <p:cNvSpPr/>
            <p:nvPr/>
          </p:nvSpPr>
          <p:spPr>
            <a:xfrm>
              <a:off x="-31817400" y="3911550"/>
              <a:ext cx="301675" cy="292550"/>
            </a:xfrm>
            <a:custGeom>
              <a:avLst/>
              <a:gdLst/>
              <a:ahLst/>
              <a:cxnLst/>
              <a:rect l="l" t="t" r="r" b="b"/>
              <a:pathLst>
                <a:path w="12067" h="11702" extrusionOk="0">
                  <a:moveTo>
                    <a:pt x="2558" y="0"/>
                  </a:moveTo>
                  <a:cubicBezTo>
                    <a:pt x="2357" y="0"/>
                    <a:pt x="2155" y="24"/>
                    <a:pt x="1954" y="70"/>
                  </a:cubicBezTo>
                  <a:cubicBezTo>
                    <a:pt x="1828" y="102"/>
                    <a:pt x="1733" y="196"/>
                    <a:pt x="1702" y="322"/>
                  </a:cubicBezTo>
                  <a:cubicBezTo>
                    <a:pt x="1670" y="448"/>
                    <a:pt x="1702" y="543"/>
                    <a:pt x="1796" y="637"/>
                  </a:cubicBezTo>
                  <a:lnTo>
                    <a:pt x="2679" y="1551"/>
                  </a:lnTo>
                  <a:cubicBezTo>
                    <a:pt x="2962" y="1803"/>
                    <a:pt x="2962" y="2244"/>
                    <a:pt x="2679" y="2528"/>
                  </a:cubicBezTo>
                  <a:cubicBezTo>
                    <a:pt x="2553" y="2669"/>
                    <a:pt x="2379" y="2740"/>
                    <a:pt x="2202" y="2740"/>
                  </a:cubicBezTo>
                  <a:cubicBezTo>
                    <a:pt x="2025" y="2740"/>
                    <a:pt x="1844" y="2669"/>
                    <a:pt x="1702" y="2528"/>
                  </a:cubicBezTo>
                  <a:lnTo>
                    <a:pt x="788" y="1614"/>
                  </a:lnTo>
                  <a:cubicBezTo>
                    <a:pt x="744" y="1569"/>
                    <a:pt x="668" y="1525"/>
                    <a:pt x="582" y="1525"/>
                  </a:cubicBezTo>
                  <a:cubicBezTo>
                    <a:pt x="547" y="1525"/>
                    <a:pt x="510" y="1532"/>
                    <a:pt x="473" y="1551"/>
                  </a:cubicBezTo>
                  <a:cubicBezTo>
                    <a:pt x="347" y="1582"/>
                    <a:pt x="284" y="1645"/>
                    <a:pt x="253" y="1771"/>
                  </a:cubicBezTo>
                  <a:cubicBezTo>
                    <a:pt x="1" y="2591"/>
                    <a:pt x="253" y="3473"/>
                    <a:pt x="883" y="4103"/>
                  </a:cubicBezTo>
                  <a:cubicBezTo>
                    <a:pt x="1366" y="4494"/>
                    <a:pt x="1932" y="4750"/>
                    <a:pt x="2619" y="4750"/>
                  </a:cubicBezTo>
                  <a:cubicBezTo>
                    <a:pt x="2874" y="4750"/>
                    <a:pt x="3145" y="4715"/>
                    <a:pt x="3435" y="4638"/>
                  </a:cubicBezTo>
                  <a:lnTo>
                    <a:pt x="7247" y="8482"/>
                  </a:lnTo>
                  <a:cubicBezTo>
                    <a:pt x="6963" y="9522"/>
                    <a:pt x="7215" y="10372"/>
                    <a:pt x="7814" y="10971"/>
                  </a:cubicBezTo>
                  <a:cubicBezTo>
                    <a:pt x="8291" y="11472"/>
                    <a:pt x="8895" y="11702"/>
                    <a:pt x="9516" y="11702"/>
                  </a:cubicBezTo>
                  <a:cubicBezTo>
                    <a:pt x="9714" y="11702"/>
                    <a:pt x="9915" y="11678"/>
                    <a:pt x="10114" y="11632"/>
                  </a:cubicBezTo>
                  <a:cubicBezTo>
                    <a:pt x="10240" y="11569"/>
                    <a:pt x="10334" y="11506"/>
                    <a:pt x="10366" y="11380"/>
                  </a:cubicBezTo>
                  <a:cubicBezTo>
                    <a:pt x="10397" y="11254"/>
                    <a:pt x="10366" y="11128"/>
                    <a:pt x="10271" y="11065"/>
                  </a:cubicBezTo>
                  <a:lnTo>
                    <a:pt x="9389" y="10152"/>
                  </a:lnTo>
                  <a:cubicBezTo>
                    <a:pt x="9106" y="9868"/>
                    <a:pt x="9106" y="9459"/>
                    <a:pt x="9389" y="9175"/>
                  </a:cubicBezTo>
                  <a:cubicBezTo>
                    <a:pt x="9515" y="9033"/>
                    <a:pt x="9688" y="8962"/>
                    <a:pt x="9866" y="8962"/>
                  </a:cubicBezTo>
                  <a:cubicBezTo>
                    <a:pt x="10043" y="8962"/>
                    <a:pt x="10224" y="9033"/>
                    <a:pt x="10366" y="9175"/>
                  </a:cubicBezTo>
                  <a:lnTo>
                    <a:pt x="11279" y="10089"/>
                  </a:lnTo>
                  <a:cubicBezTo>
                    <a:pt x="11326" y="10135"/>
                    <a:pt x="11405" y="10164"/>
                    <a:pt x="11494" y="10164"/>
                  </a:cubicBezTo>
                  <a:cubicBezTo>
                    <a:pt x="11527" y="10164"/>
                    <a:pt x="11561" y="10160"/>
                    <a:pt x="11594" y="10152"/>
                  </a:cubicBezTo>
                  <a:cubicBezTo>
                    <a:pt x="11720" y="10120"/>
                    <a:pt x="11783" y="10026"/>
                    <a:pt x="11815" y="9931"/>
                  </a:cubicBezTo>
                  <a:cubicBezTo>
                    <a:pt x="12067" y="9081"/>
                    <a:pt x="11815" y="8230"/>
                    <a:pt x="11185" y="7600"/>
                  </a:cubicBezTo>
                  <a:cubicBezTo>
                    <a:pt x="10778" y="7170"/>
                    <a:pt x="10224" y="6903"/>
                    <a:pt x="9537" y="6903"/>
                  </a:cubicBezTo>
                  <a:cubicBezTo>
                    <a:pt x="9266" y="6903"/>
                    <a:pt x="8975" y="6944"/>
                    <a:pt x="8665" y="7033"/>
                  </a:cubicBezTo>
                  <a:lnTo>
                    <a:pt x="4852" y="3221"/>
                  </a:lnTo>
                  <a:lnTo>
                    <a:pt x="4884" y="3032"/>
                  </a:lnTo>
                  <a:cubicBezTo>
                    <a:pt x="5136" y="2213"/>
                    <a:pt x="4884" y="1330"/>
                    <a:pt x="4254" y="700"/>
                  </a:cubicBezTo>
                  <a:cubicBezTo>
                    <a:pt x="3778" y="225"/>
                    <a:pt x="3177" y="0"/>
                    <a:pt x="25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942;p90">
              <a:extLst>
                <a:ext uri="{FF2B5EF4-FFF2-40B4-BE49-F238E27FC236}">
                  <a16:creationId xmlns:a16="http://schemas.microsoft.com/office/drawing/2014/main" id="{A302718A-96F5-83C2-57FE-44A952D5FAD1}"/>
                </a:ext>
              </a:extLst>
            </p:cNvPr>
            <p:cNvSpPr/>
            <p:nvPr/>
          </p:nvSpPr>
          <p:spPr>
            <a:xfrm>
              <a:off x="-31816600" y="4062950"/>
              <a:ext cx="144150" cy="140600"/>
            </a:xfrm>
            <a:custGeom>
              <a:avLst/>
              <a:gdLst/>
              <a:ahLst/>
              <a:cxnLst/>
              <a:rect l="l" t="t" r="r" b="b"/>
              <a:pathLst>
                <a:path w="5766" h="5624" extrusionOk="0">
                  <a:moveTo>
                    <a:pt x="4080" y="1504"/>
                  </a:moveTo>
                  <a:cubicBezTo>
                    <a:pt x="4167" y="1504"/>
                    <a:pt x="4253" y="1528"/>
                    <a:pt x="4316" y="1575"/>
                  </a:cubicBezTo>
                  <a:cubicBezTo>
                    <a:pt x="4442" y="1701"/>
                    <a:pt x="4442" y="1953"/>
                    <a:pt x="4316" y="2048"/>
                  </a:cubicBezTo>
                  <a:lnTo>
                    <a:pt x="2205" y="4159"/>
                  </a:lnTo>
                  <a:cubicBezTo>
                    <a:pt x="2158" y="4206"/>
                    <a:pt x="2072" y="4230"/>
                    <a:pt x="1985" y="4230"/>
                  </a:cubicBezTo>
                  <a:cubicBezTo>
                    <a:pt x="1898" y="4230"/>
                    <a:pt x="1812" y="4206"/>
                    <a:pt x="1764" y="4159"/>
                  </a:cubicBezTo>
                  <a:cubicBezTo>
                    <a:pt x="1638" y="4033"/>
                    <a:pt x="1638" y="3781"/>
                    <a:pt x="1764" y="3686"/>
                  </a:cubicBezTo>
                  <a:lnTo>
                    <a:pt x="3844" y="1575"/>
                  </a:lnTo>
                  <a:cubicBezTo>
                    <a:pt x="3907" y="1528"/>
                    <a:pt x="3993" y="1504"/>
                    <a:pt x="4080" y="1504"/>
                  </a:cubicBezTo>
                  <a:close/>
                  <a:moveTo>
                    <a:pt x="3844" y="0"/>
                  </a:moveTo>
                  <a:lnTo>
                    <a:pt x="567" y="3277"/>
                  </a:lnTo>
                  <a:cubicBezTo>
                    <a:pt x="0" y="3844"/>
                    <a:pt x="0" y="4694"/>
                    <a:pt x="567" y="5198"/>
                  </a:cubicBezTo>
                  <a:cubicBezTo>
                    <a:pt x="835" y="5482"/>
                    <a:pt x="1189" y="5624"/>
                    <a:pt x="1540" y="5624"/>
                  </a:cubicBezTo>
                  <a:cubicBezTo>
                    <a:pt x="1890" y="5624"/>
                    <a:pt x="2237" y="5482"/>
                    <a:pt x="2489" y="5198"/>
                  </a:cubicBezTo>
                  <a:lnTo>
                    <a:pt x="5766" y="1953"/>
                  </a:lnTo>
                  <a:lnTo>
                    <a:pt x="384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943;p90">
              <a:extLst>
                <a:ext uri="{FF2B5EF4-FFF2-40B4-BE49-F238E27FC236}">
                  <a16:creationId xmlns:a16="http://schemas.microsoft.com/office/drawing/2014/main" id="{AECDA36B-95ED-DF82-B798-FB2C7D786F55}"/>
                </a:ext>
              </a:extLst>
            </p:cNvPr>
            <p:cNvSpPr/>
            <p:nvPr/>
          </p:nvSpPr>
          <p:spPr>
            <a:xfrm>
              <a:off x="-31648050" y="3910025"/>
              <a:ext cx="129175" cy="127725"/>
            </a:xfrm>
            <a:custGeom>
              <a:avLst/>
              <a:gdLst/>
              <a:ahLst/>
              <a:cxnLst/>
              <a:rect l="l" t="t" r="r" b="b"/>
              <a:pathLst>
                <a:path w="5167" h="5109" extrusionOk="0">
                  <a:moveTo>
                    <a:pt x="4249" y="1"/>
                  </a:moveTo>
                  <a:cubicBezTo>
                    <a:pt x="4179" y="1"/>
                    <a:pt x="4106" y="24"/>
                    <a:pt x="4033" y="68"/>
                  </a:cubicBezTo>
                  <a:lnTo>
                    <a:pt x="2206" y="1171"/>
                  </a:lnTo>
                  <a:cubicBezTo>
                    <a:pt x="2017" y="1265"/>
                    <a:pt x="1985" y="1549"/>
                    <a:pt x="2143" y="1706"/>
                  </a:cubicBezTo>
                  <a:lnTo>
                    <a:pt x="2300" y="1864"/>
                  </a:lnTo>
                  <a:lnTo>
                    <a:pt x="0" y="4164"/>
                  </a:lnTo>
                  <a:lnTo>
                    <a:pt x="945" y="5109"/>
                  </a:lnTo>
                  <a:lnTo>
                    <a:pt x="3245" y="2809"/>
                  </a:lnTo>
                  <a:lnTo>
                    <a:pt x="3434" y="2998"/>
                  </a:lnTo>
                  <a:cubicBezTo>
                    <a:pt x="3502" y="3066"/>
                    <a:pt x="3594" y="3099"/>
                    <a:pt x="3684" y="3099"/>
                  </a:cubicBezTo>
                  <a:cubicBezTo>
                    <a:pt x="3802" y="3099"/>
                    <a:pt x="3916" y="3042"/>
                    <a:pt x="3970" y="2935"/>
                  </a:cubicBezTo>
                  <a:lnTo>
                    <a:pt x="5073" y="1108"/>
                  </a:lnTo>
                  <a:cubicBezTo>
                    <a:pt x="5167" y="1013"/>
                    <a:pt x="5167" y="793"/>
                    <a:pt x="5041" y="698"/>
                  </a:cubicBezTo>
                  <a:lnTo>
                    <a:pt x="4474" y="100"/>
                  </a:lnTo>
                  <a:cubicBezTo>
                    <a:pt x="4406" y="32"/>
                    <a:pt x="4330" y="1"/>
                    <a:pt x="42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0664;p93">
            <a:extLst>
              <a:ext uri="{FF2B5EF4-FFF2-40B4-BE49-F238E27FC236}">
                <a16:creationId xmlns:a16="http://schemas.microsoft.com/office/drawing/2014/main" id="{80C2205B-2F7B-5912-D6A5-29ED308E97C0}"/>
              </a:ext>
            </a:extLst>
          </p:cNvPr>
          <p:cNvGrpSpPr/>
          <p:nvPr/>
        </p:nvGrpSpPr>
        <p:grpSpPr>
          <a:xfrm>
            <a:off x="7806022" y="1223227"/>
            <a:ext cx="990339" cy="956948"/>
            <a:chOff x="1379798" y="1723250"/>
            <a:chExt cx="397887" cy="397887"/>
          </a:xfrm>
        </p:grpSpPr>
        <p:sp>
          <p:nvSpPr>
            <p:cNvPr id="49" name="Google Shape;10665;p93">
              <a:extLst>
                <a:ext uri="{FF2B5EF4-FFF2-40B4-BE49-F238E27FC236}">
                  <a16:creationId xmlns:a16="http://schemas.microsoft.com/office/drawing/2014/main" id="{6423A787-905C-620A-059A-B388305B88A2}"/>
                </a:ext>
              </a:extLst>
            </p:cNvPr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666;p93">
              <a:extLst>
                <a:ext uri="{FF2B5EF4-FFF2-40B4-BE49-F238E27FC236}">
                  <a16:creationId xmlns:a16="http://schemas.microsoft.com/office/drawing/2014/main" id="{327582E4-4B55-56FF-9221-02546423F4CD}"/>
                </a:ext>
              </a:extLst>
            </p:cNvPr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667;p93">
              <a:extLst>
                <a:ext uri="{FF2B5EF4-FFF2-40B4-BE49-F238E27FC236}">
                  <a16:creationId xmlns:a16="http://schemas.microsoft.com/office/drawing/2014/main" id="{5803ADB9-304D-16A8-3904-31487B90A100}"/>
                </a:ext>
              </a:extLst>
            </p:cNvPr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668;p93">
              <a:extLst>
                <a:ext uri="{FF2B5EF4-FFF2-40B4-BE49-F238E27FC236}">
                  <a16:creationId xmlns:a16="http://schemas.microsoft.com/office/drawing/2014/main" id="{AA162732-C311-1D2F-1671-5AC1C6494F0A}"/>
                </a:ext>
              </a:extLst>
            </p:cNvPr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6197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7BBED0C-6A68-F286-7559-0D9BC04D4E86}"/>
              </a:ext>
            </a:extLst>
          </p:cNvPr>
          <p:cNvSpPr txBox="1"/>
          <p:nvPr/>
        </p:nvSpPr>
        <p:spPr>
          <a:xfrm>
            <a:off x="4454332" y="1466723"/>
            <a:ext cx="7191632" cy="44550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6075" indent="-333375">
              <a:spcBef>
                <a:spcPts val="1500"/>
              </a:spcBef>
              <a:buClr>
                <a:srgbClr val="0066A3"/>
              </a:buClr>
              <a:buFont typeface="Wingdings" pitchFamily="2" charset="2"/>
              <a:buChar char="§"/>
            </a:pPr>
            <a:r>
              <a:rPr lang="en-US" sz="2100" b="1" dirty="0"/>
              <a:t>Explain why Waterloo is an ideal location for companies currently based in the Netherlands </a:t>
            </a:r>
            <a:r>
              <a:rPr lang="en-US" sz="2100" dirty="0"/>
              <a:t>by showcasing its talent, technology and manufacturing ecosystem, R&amp;D capabilities, and innovation opportunities.</a:t>
            </a:r>
          </a:p>
          <a:p>
            <a:pPr marL="346075" indent="-333375">
              <a:spcBef>
                <a:spcPts val="1500"/>
              </a:spcBef>
              <a:buClr>
                <a:srgbClr val="0066A3"/>
              </a:buClr>
              <a:buFont typeface="Wingdings" pitchFamily="2" charset="2"/>
              <a:buChar char="§"/>
            </a:pPr>
            <a:r>
              <a:rPr lang="en-US" sz="2100" b="1" dirty="0"/>
              <a:t>Build brand awareness </a:t>
            </a:r>
            <a:r>
              <a:rPr lang="en-US" sz="2100" dirty="0"/>
              <a:t>and communicate the strengths of our ecosystem to companies in the Netherlands.</a:t>
            </a:r>
          </a:p>
          <a:p>
            <a:pPr marL="346075" indent="-333375">
              <a:spcBef>
                <a:spcPts val="1500"/>
              </a:spcBef>
              <a:buClr>
                <a:srgbClr val="0066A3"/>
              </a:buClr>
              <a:buFont typeface="Wingdings" pitchFamily="2" charset="2"/>
              <a:buChar char="§"/>
            </a:pPr>
            <a:r>
              <a:rPr lang="en-US" sz="2100" b="1" dirty="0"/>
              <a:t>Evaluate how different types of ad content perform in the Netherlands</a:t>
            </a:r>
            <a:r>
              <a:rPr lang="en-US" sz="2100" dirty="0"/>
              <a:t> (blogs, videos, carousels, and single-image graphics).</a:t>
            </a:r>
          </a:p>
          <a:p>
            <a:pPr marL="346075" indent="-333375">
              <a:spcBef>
                <a:spcPts val="1500"/>
              </a:spcBef>
              <a:buClr>
                <a:srgbClr val="0066A3"/>
              </a:buClr>
              <a:buFont typeface="Wingdings" pitchFamily="2" charset="2"/>
              <a:buChar char="§"/>
            </a:pPr>
            <a:r>
              <a:rPr lang="en-US" sz="2100" b="1" dirty="0"/>
              <a:t>Learn how LinkedIn ads work </a:t>
            </a:r>
            <a:r>
              <a:rPr lang="en-US" sz="2100" dirty="0"/>
              <a:t>and how to set them up and manage them effectively.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E1756E-579B-94C0-633B-BC9D79FADD77}"/>
              </a:ext>
            </a:extLst>
          </p:cNvPr>
          <p:cNvSpPr txBox="1"/>
          <p:nvPr/>
        </p:nvSpPr>
        <p:spPr>
          <a:xfrm>
            <a:off x="288000" y="300700"/>
            <a:ext cx="896620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PROJECT GOALS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BF06A-C944-A235-1094-73FD461A9182}"/>
              </a:ext>
            </a:extLst>
          </p:cNvPr>
          <p:cNvSpPr txBox="1"/>
          <p:nvPr/>
        </p:nvSpPr>
        <p:spPr>
          <a:xfrm>
            <a:off x="-1622066" y="257622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D44B6D3-BB82-248F-7536-342BA899D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4</a:t>
            </a:fld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F822C3-A38A-45EC-29A3-1D66D61CC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00" y="1466723"/>
            <a:ext cx="3471200" cy="449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77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A2A72-50A9-69A4-4D77-B828BDCA8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7">
            <a:extLst>
              <a:ext uri="{FF2B5EF4-FFF2-40B4-BE49-F238E27FC236}">
                <a16:creationId xmlns:a16="http://schemas.microsoft.com/office/drawing/2014/main" id="{DEB709AE-ECBB-CD44-34C8-1C51C8A76166}"/>
              </a:ext>
            </a:extLst>
          </p:cNvPr>
          <p:cNvSpPr txBox="1"/>
          <p:nvPr/>
        </p:nvSpPr>
        <p:spPr>
          <a:xfrm>
            <a:off x="288000" y="300700"/>
            <a:ext cx="8966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Research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2A50D-29BF-89F6-CA31-889B1D6FF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5</a:t>
            </a:fld>
            <a:endParaRPr lang="uk-UA" dirty="0"/>
          </a:p>
        </p:txBody>
      </p:sp>
      <p:sp>
        <p:nvSpPr>
          <p:cNvPr id="2" name="ZoneTexte 16">
            <a:extLst>
              <a:ext uri="{FF2B5EF4-FFF2-40B4-BE49-F238E27FC236}">
                <a16:creationId xmlns:a16="http://schemas.microsoft.com/office/drawing/2014/main" id="{2425293E-9749-E8E6-E103-13EAC9C76966}"/>
              </a:ext>
            </a:extLst>
          </p:cNvPr>
          <p:cNvSpPr txBox="1"/>
          <p:nvPr/>
        </p:nvSpPr>
        <p:spPr>
          <a:xfrm>
            <a:off x="446088" y="1526290"/>
            <a:ext cx="11299824" cy="272382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lvl="0">
              <a:defRPr/>
            </a:pPr>
            <a:r>
              <a:rPr lang="en-US" sz="2100" b="1" dirty="0"/>
              <a:t>Key Insights: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US" sz="2100" b="1" dirty="0"/>
              <a:t>Opportunity to expand brand awareness in the Netherlands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US" sz="2100" dirty="0"/>
              <a:t> Increase recognition of Waterloo as a leading business and innovation hub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US" sz="2100" dirty="0"/>
              <a:t>Strengthen visibility among Dutch companies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US" sz="2100" b="1" dirty="0"/>
              <a:t>Strong alignment with key industries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US" sz="2100" dirty="0">
                <a:solidFill>
                  <a:srgbClr val="292A2D"/>
                </a:solidFill>
                <a:latin typeface="Arial" panose="020B0604020202020204"/>
              </a:rPr>
              <a:t>Significant focus on advanced manufacturing and technology</a:t>
            </a:r>
          </a:p>
        </p:txBody>
      </p:sp>
      <p:sp>
        <p:nvSpPr>
          <p:cNvPr id="14" name="ZoneTexte 16">
            <a:extLst>
              <a:ext uri="{FF2B5EF4-FFF2-40B4-BE49-F238E27FC236}">
                <a16:creationId xmlns:a16="http://schemas.microsoft.com/office/drawing/2014/main" id="{A8110730-C219-11D7-141A-0E3AFC7512EA}"/>
              </a:ext>
            </a:extLst>
          </p:cNvPr>
          <p:cNvSpPr txBox="1"/>
          <p:nvPr/>
        </p:nvSpPr>
        <p:spPr>
          <a:xfrm>
            <a:off x="446088" y="1110792"/>
            <a:ext cx="9633913" cy="415498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lvl="0">
              <a:defRPr/>
            </a:pPr>
            <a:r>
              <a:rPr kumimoji="0" lang="en-US" sz="21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Netherlands Market</a:t>
            </a:r>
          </a:p>
        </p:txBody>
      </p:sp>
      <p:sp>
        <p:nvSpPr>
          <p:cNvPr id="18" name="ZoneTexte 16">
            <a:extLst>
              <a:ext uri="{FF2B5EF4-FFF2-40B4-BE49-F238E27FC236}">
                <a16:creationId xmlns:a16="http://schemas.microsoft.com/office/drawing/2014/main" id="{C9AE75F3-29EB-D7A4-23D7-5410E1C73B72}"/>
              </a:ext>
            </a:extLst>
          </p:cNvPr>
          <p:cNvSpPr txBox="1"/>
          <p:nvPr/>
        </p:nvSpPr>
        <p:spPr>
          <a:xfrm>
            <a:off x="446088" y="3983811"/>
            <a:ext cx="11123612" cy="2262158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lvl="0">
              <a:defRPr/>
            </a:pPr>
            <a:endParaRPr lang="en-US" sz="2100" b="1" dirty="0"/>
          </a:p>
          <a:p>
            <a:pPr lvl="0">
              <a:defRPr/>
            </a:pPr>
            <a:r>
              <a:rPr lang="en-US" sz="2100" b="1" dirty="0"/>
              <a:t>Takeaway: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buFont typeface="Wingdings" pitchFamily="2" charset="2"/>
              <a:buChar char="§"/>
              <a:defRPr/>
            </a:pPr>
            <a:r>
              <a:rPr lang="en-US" sz="2100" b="1" dirty="0"/>
              <a:t>Expanding brand awareness </a:t>
            </a:r>
            <a:r>
              <a:rPr lang="en-US" sz="2100" dirty="0"/>
              <a:t>and clearly positioning </a:t>
            </a:r>
            <a:r>
              <a:rPr lang="en-US" sz="2100" b="1" dirty="0"/>
              <a:t>Waterloo’s strengths in technology, manufacturing</a:t>
            </a:r>
            <a:r>
              <a:rPr lang="en-US" sz="2100" dirty="0"/>
              <a:t> and talent will help attract and engage companies from the Netherlands.</a:t>
            </a:r>
            <a:endParaRPr lang="en-US" sz="2100" dirty="0">
              <a:solidFill>
                <a:srgbClr val="292A2D"/>
              </a:solidFill>
              <a:latin typeface="Arial" panose="020B0604020202020204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66A4"/>
              </a:buClr>
              <a:defRPr/>
            </a:pPr>
            <a:r>
              <a:rPr lang="en-US" sz="2100" i="1" dirty="0">
                <a:solidFill>
                  <a:srgbClr val="292A2D"/>
                </a:solidFill>
                <a:latin typeface="Arial" panose="020B0604020202020204"/>
              </a:rPr>
              <a:t>Thank you to the previous co-op for their contributions to this research.</a:t>
            </a:r>
            <a:endParaRPr lang="en-US" dirty="0">
              <a:solidFill>
                <a:srgbClr val="292A2D"/>
              </a:solidFill>
              <a:latin typeface="Arial" panose="020B0604020202020204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6F4B05B-5080-D149-1911-E818E72AC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49327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Strengthen visibility among Dutch companies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53908CE-0183-8177-C51A-CF0C01AAC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Dutch companies </a:t>
            </a:r>
          </a:p>
        </p:txBody>
      </p:sp>
    </p:spTree>
    <p:extLst>
      <p:ext uri="{BB962C8B-B14F-4D97-AF65-F5344CB8AC3E}">
        <p14:creationId xmlns:p14="http://schemas.microsoft.com/office/powerpoint/2010/main" val="4264852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5244-C918-A99E-5036-76869E33E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7">
            <a:extLst>
              <a:ext uri="{FF2B5EF4-FFF2-40B4-BE49-F238E27FC236}">
                <a16:creationId xmlns:a16="http://schemas.microsoft.com/office/drawing/2014/main" id="{AF5539D9-3611-671D-FE53-ABC156C90B5B}"/>
              </a:ext>
            </a:extLst>
          </p:cNvPr>
          <p:cNvSpPr txBox="1"/>
          <p:nvPr/>
        </p:nvSpPr>
        <p:spPr>
          <a:xfrm>
            <a:off x="288000" y="300700"/>
            <a:ext cx="8966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Content </a:t>
            </a:r>
            <a:r>
              <a:rPr lang="fr-FR" sz="2000" b="1" dirty="0" err="1">
                <a:solidFill>
                  <a:schemeClr val="bg1"/>
                </a:solidFill>
              </a:rPr>
              <a:t>Used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4A895-14A9-B1E4-0267-12409933D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6</a:t>
            </a:fld>
            <a:endParaRPr lang="uk-UA" dirty="0"/>
          </a:p>
        </p:txBody>
      </p:sp>
      <p:sp>
        <p:nvSpPr>
          <p:cNvPr id="2" name="ZoneTexte 16">
            <a:extLst>
              <a:ext uri="{FF2B5EF4-FFF2-40B4-BE49-F238E27FC236}">
                <a16:creationId xmlns:a16="http://schemas.microsoft.com/office/drawing/2014/main" id="{7F001A2E-CD78-B176-9401-3BF3BF20DCCB}"/>
              </a:ext>
            </a:extLst>
          </p:cNvPr>
          <p:cNvSpPr txBox="1"/>
          <p:nvPr/>
        </p:nvSpPr>
        <p:spPr>
          <a:xfrm>
            <a:off x="397718" y="1234657"/>
            <a:ext cx="11136312" cy="526297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lvl="0">
              <a:defRPr/>
            </a:pPr>
            <a:r>
              <a:rPr lang="en-US" sz="2100" b="1" dirty="0">
                <a:solidFill>
                  <a:srgbClr val="C00000"/>
                </a:solidFill>
              </a:rPr>
              <a:t>All Companies:</a:t>
            </a:r>
          </a:p>
          <a:p>
            <a:pPr lvl="0">
              <a:defRPr/>
            </a:pPr>
            <a:endParaRPr lang="en-US" sz="2100" b="1" dirty="0"/>
          </a:p>
          <a:p>
            <a:pPr lvl="0">
              <a:defRPr/>
            </a:pPr>
            <a:r>
              <a:rPr lang="en-US" sz="2100" b="1" dirty="0"/>
              <a:t>Video: </a:t>
            </a:r>
            <a:r>
              <a:rPr lang="en-US" sz="2100" dirty="0"/>
              <a:t>Waterloo: Virtual Ecosystem Tour</a:t>
            </a:r>
          </a:p>
          <a:p>
            <a:pPr lvl="0">
              <a:defRPr/>
            </a:pPr>
            <a:r>
              <a:rPr lang="en-US" sz="2100" b="1" dirty="0"/>
              <a:t>Blog: </a:t>
            </a:r>
            <a:r>
              <a:rPr lang="en-US" sz="2100" dirty="0"/>
              <a:t>Waterloo Rockets into Top-10 of CBRE Tech Talent Rankings</a:t>
            </a:r>
          </a:p>
          <a:p>
            <a:pPr lvl="0">
              <a:defRPr/>
            </a:pPr>
            <a:r>
              <a:rPr lang="en-US" sz="2100" b="1" dirty="0"/>
              <a:t>Testimonial: </a:t>
            </a:r>
            <a:r>
              <a:rPr lang="en-US" sz="2100" dirty="0" err="1"/>
              <a:t>OVHcloud</a:t>
            </a:r>
            <a:endParaRPr lang="en-US" sz="2100" dirty="0"/>
          </a:p>
          <a:p>
            <a:pPr lvl="0">
              <a:defRPr/>
            </a:pPr>
            <a:r>
              <a:rPr lang="en-US" sz="2100" b="1" dirty="0"/>
              <a:t>Carousel: </a:t>
            </a:r>
            <a:r>
              <a:rPr lang="en-US" sz="2100" dirty="0"/>
              <a:t>The Toronto-Waterloo Corridor</a:t>
            </a:r>
          </a:p>
          <a:p>
            <a:pPr lvl="0">
              <a:defRPr/>
            </a:pPr>
            <a:endParaRPr lang="en-US" sz="2100" dirty="0"/>
          </a:p>
          <a:p>
            <a:pPr lvl="0">
              <a:defRPr/>
            </a:pPr>
            <a:r>
              <a:rPr lang="en-US" sz="2100" b="1" dirty="0">
                <a:solidFill>
                  <a:srgbClr val="C00000"/>
                </a:solidFill>
              </a:rPr>
              <a:t>Manufacturing:</a:t>
            </a:r>
          </a:p>
          <a:p>
            <a:pPr lvl="0">
              <a:defRPr/>
            </a:pPr>
            <a:endParaRPr lang="en-US" sz="2100" b="1" dirty="0"/>
          </a:p>
          <a:p>
            <a:pPr lvl="0">
              <a:defRPr/>
            </a:pPr>
            <a:r>
              <a:rPr lang="en-US" sz="2100" b="1" dirty="0"/>
              <a:t>Video: </a:t>
            </a:r>
            <a:r>
              <a:rPr lang="en-US" sz="2100" dirty="0"/>
              <a:t>Why Waterloo is a Global Hub for Manufacturing Automation</a:t>
            </a:r>
          </a:p>
          <a:p>
            <a:pPr lvl="0">
              <a:defRPr/>
            </a:pPr>
            <a:endParaRPr lang="en-US" sz="2100" dirty="0"/>
          </a:p>
          <a:p>
            <a:pPr lvl="0">
              <a:defRPr/>
            </a:pPr>
            <a:r>
              <a:rPr lang="en-US" sz="2100" b="1" dirty="0">
                <a:solidFill>
                  <a:srgbClr val="C00000"/>
                </a:solidFill>
              </a:rPr>
              <a:t>Technology:</a:t>
            </a:r>
          </a:p>
          <a:p>
            <a:pPr lvl="0">
              <a:defRPr/>
            </a:pPr>
            <a:endParaRPr lang="en-US" sz="2100" b="1" dirty="0"/>
          </a:p>
          <a:p>
            <a:pPr lvl="0">
              <a:defRPr/>
            </a:pPr>
            <a:r>
              <a:rPr lang="en-US" sz="2100" b="1" dirty="0"/>
              <a:t>Video: </a:t>
            </a:r>
            <a:r>
              <a:rPr lang="en-US" sz="2100" dirty="0"/>
              <a:t>Waterloo: Leading in Quantum, Fintech, AI and More</a:t>
            </a:r>
          </a:p>
          <a:p>
            <a:pPr lvl="0">
              <a:defRPr/>
            </a:pPr>
            <a:endParaRPr lang="en-US" sz="2100" dirty="0"/>
          </a:p>
          <a:p>
            <a:pPr lvl="0">
              <a:defRPr/>
            </a:pP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472322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3F75F-F953-E13D-56AC-981C99BAB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7">
            <a:extLst>
              <a:ext uri="{FF2B5EF4-FFF2-40B4-BE49-F238E27FC236}">
                <a16:creationId xmlns:a16="http://schemas.microsoft.com/office/drawing/2014/main" id="{F51554DE-9FB7-BA84-8011-20FDDFF3782A}"/>
              </a:ext>
            </a:extLst>
          </p:cNvPr>
          <p:cNvSpPr txBox="1"/>
          <p:nvPr/>
        </p:nvSpPr>
        <p:spPr>
          <a:xfrm>
            <a:off x="288000" y="300700"/>
            <a:ext cx="8966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Performance Metrics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F2BE9-E7F6-14F7-22A4-CC5CD268A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7</a:t>
            </a:fld>
            <a:endParaRPr lang="uk-UA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AF55827-3377-2C59-7305-00647685BC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984774"/>
              </p:ext>
            </p:extLst>
          </p:nvPr>
        </p:nvGraphicFramePr>
        <p:xfrm>
          <a:off x="808634" y="1371277"/>
          <a:ext cx="10574731" cy="411544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57287">
                  <a:extLst>
                    <a:ext uri="{9D8B030D-6E8A-4147-A177-3AD203B41FA5}">
                      <a16:colId xmlns:a16="http://schemas.microsoft.com/office/drawing/2014/main" val="537374365"/>
                    </a:ext>
                  </a:extLst>
                </a:gridCol>
                <a:gridCol w="1217039">
                  <a:extLst>
                    <a:ext uri="{9D8B030D-6E8A-4147-A177-3AD203B41FA5}">
                      <a16:colId xmlns:a16="http://schemas.microsoft.com/office/drawing/2014/main" val="4191950631"/>
                    </a:ext>
                  </a:extLst>
                </a:gridCol>
                <a:gridCol w="1654340">
                  <a:extLst>
                    <a:ext uri="{9D8B030D-6E8A-4147-A177-3AD203B41FA5}">
                      <a16:colId xmlns:a16="http://schemas.microsoft.com/office/drawing/2014/main" val="1671102209"/>
                    </a:ext>
                  </a:extLst>
                </a:gridCol>
                <a:gridCol w="1521155">
                  <a:extLst>
                    <a:ext uri="{9D8B030D-6E8A-4147-A177-3AD203B41FA5}">
                      <a16:colId xmlns:a16="http://schemas.microsoft.com/office/drawing/2014/main" val="73588249"/>
                    </a:ext>
                  </a:extLst>
                </a:gridCol>
                <a:gridCol w="1762455">
                  <a:extLst>
                    <a:ext uri="{9D8B030D-6E8A-4147-A177-3AD203B41FA5}">
                      <a16:colId xmlns:a16="http://schemas.microsoft.com/office/drawing/2014/main" val="2209348806"/>
                    </a:ext>
                  </a:extLst>
                </a:gridCol>
                <a:gridCol w="1762455">
                  <a:extLst>
                    <a:ext uri="{9D8B030D-6E8A-4147-A177-3AD203B41FA5}">
                      <a16:colId xmlns:a16="http://schemas.microsoft.com/office/drawing/2014/main" val="1810953556"/>
                    </a:ext>
                  </a:extLst>
                </a:gridCol>
              </a:tblGrid>
              <a:tr h="707735">
                <a:tc>
                  <a:txBody>
                    <a:bodyPr/>
                    <a:lstStyle/>
                    <a:p>
                      <a:r>
                        <a:rPr lang="en-CA" dirty="0"/>
                        <a:t>Ad Set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Total Spent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Impressions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Clicks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Click Through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Video Views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021924"/>
                  </a:ext>
                </a:extLst>
              </a:tr>
              <a:tr h="583554"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Tech/Quantum/AI Video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28151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0.192%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14065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091851"/>
                  </a:ext>
                </a:extLst>
              </a:tr>
              <a:tr h="707735"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Manufacturing Automation Video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26736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0.232%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11947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728634"/>
                  </a:ext>
                </a:extLst>
              </a:tr>
              <a:tr h="583554"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Virtual Ecosystem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54996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0.205%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28688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537498"/>
                  </a:ext>
                </a:extLst>
              </a:tr>
              <a:tr h="182233">
                <a:tc>
                  <a:txBody>
                    <a:bodyPr/>
                    <a:lstStyle/>
                    <a:p>
                      <a:r>
                        <a:rPr lang="en-CA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OVHcloud</a:t>
                      </a:r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Testimonial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52747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0.072%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128275"/>
                  </a:ext>
                </a:extLst>
              </a:tr>
              <a:tr h="583554"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CBRE Top Ten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51035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0.047%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259198"/>
                  </a:ext>
                </a:extLst>
              </a:tr>
              <a:tr h="583554"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TWC Carousel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40440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0.047%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24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865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D0DE3A-2701-135A-9F04-CC6AA6E16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1">
            <a:extLst>
              <a:ext uri="{FF2B5EF4-FFF2-40B4-BE49-F238E27FC236}">
                <a16:creationId xmlns:a16="http://schemas.microsoft.com/office/drawing/2014/main" id="{7049C28C-5CA1-4AC6-A9D1-4E5A750F57E2}"/>
              </a:ext>
            </a:extLst>
          </p:cNvPr>
          <p:cNvSpPr txBox="1"/>
          <p:nvPr/>
        </p:nvSpPr>
        <p:spPr>
          <a:xfrm>
            <a:off x="288000" y="300700"/>
            <a:ext cx="896620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City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Comparison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Graphic -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Ideas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D556A8-CB1C-FFAC-3A9B-4CC4B24EF337}"/>
              </a:ext>
            </a:extLst>
          </p:cNvPr>
          <p:cNvSpPr/>
          <p:nvPr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36D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Image 19">
            <a:extLst>
              <a:ext uri="{FF2B5EF4-FFF2-40B4-BE49-F238E27FC236}">
                <a16:creationId xmlns:a16="http://schemas.microsoft.com/office/drawing/2014/main" id="{EC3031A5-9E06-D83A-DB70-02E30FF9B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EE68882C-9C0D-AF9B-55F9-3AB066CDD930}"/>
              </a:ext>
            </a:extLst>
          </p:cNvPr>
          <p:cNvSpPr txBox="1">
            <a:spLocks/>
          </p:cNvSpPr>
          <p:nvPr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err="1">
                <a:ln>
                  <a:noFill/>
                </a:ln>
                <a:solidFill>
                  <a:srgbClr val="0064A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waterlooedc.ca</a:t>
            </a: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0064A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FA2AFA3B-8C57-7243-CA51-EE6B312C234F}"/>
              </a:ext>
            </a:extLst>
          </p:cNvPr>
          <p:cNvSpPr txBox="1">
            <a:spLocks/>
          </p:cNvSpPr>
          <p:nvPr/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4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064A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F704C1-0334-2C28-9C83-43DA875ED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8" y="1298575"/>
            <a:ext cx="3590925" cy="3590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5E073F-D3D5-AB90-DFE3-E4653F2B8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537" y="1320054"/>
            <a:ext cx="3590925" cy="3590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7A638D-534E-58B8-B6A6-945B90EA7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4986" y="1298575"/>
            <a:ext cx="3590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71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7BF0AA-9207-7C79-6314-8EED53179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1">
            <a:extLst>
              <a:ext uri="{FF2B5EF4-FFF2-40B4-BE49-F238E27FC236}">
                <a16:creationId xmlns:a16="http://schemas.microsoft.com/office/drawing/2014/main" id="{B9EAFCC3-8BF9-0C3F-2450-73A916FB8E22}"/>
              </a:ext>
            </a:extLst>
          </p:cNvPr>
          <p:cNvSpPr txBox="1"/>
          <p:nvPr/>
        </p:nvSpPr>
        <p:spPr>
          <a:xfrm>
            <a:off x="288000" y="300700"/>
            <a:ext cx="896620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City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Comparison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Graphic – Final Draft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96559A-87B2-747D-8FC0-0D2A737CD733}"/>
              </a:ext>
            </a:extLst>
          </p:cNvPr>
          <p:cNvSpPr/>
          <p:nvPr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36D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Image 19">
            <a:extLst>
              <a:ext uri="{FF2B5EF4-FFF2-40B4-BE49-F238E27FC236}">
                <a16:creationId xmlns:a16="http://schemas.microsoft.com/office/drawing/2014/main" id="{EF4DB97E-E3A4-33E8-45E8-4D01AB7F0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88" y="6327341"/>
            <a:ext cx="1849521" cy="34482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CE545F8-5276-C114-1323-5F97F6425334}"/>
              </a:ext>
            </a:extLst>
          </p:cNvPr>
          <p:cNvSpPr txBox="1">
            <a:spLocks/>
          </p:cNvSpPr>
          <p:nvPr/>
        </p:nvSpPr>
        <p:spPr>
          <a:xfrm>
            <a:off x="9356820" y="6327340"/>
            <a:ext cx="1519240" cy="344827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err="1">
                <a:ln>
                  <a:noFill/>
                </a:ln>
                <a:solidFill>
                  <a:srgbClr val="0064A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waterlooedc.ca</a:t>
            </a: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0064A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62DD9B2D-1573-962A-B9F2-9C6E5E7658DB}"/>
              </a:ext>
            </a:extLst>
          </p:cNvPr>
          <p:cNvSpPr txBox="1">
            <a:spLocks/>
          </p:cNvSpPr>
          <p:nvPr/>
        </p:nvSpPr>
        <p:spPr>
          <a:xfrm>
            <a:off x="11322148" y="6327342"/>
            <a:ext cx="423764" cy="34482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4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064A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307C2-A303-F875-DF74-421FD698B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00" y="917855"/>
            <a:ext cx="4910042" cy="49100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803F32-E15E-3168-2FD5-E7FB2D0A49B1}"/>
              </a:ext>
            </a:extLst>
          </p:cNvPr>
          <p:cNvSpPr txBox="1"/>
          <p:nvPr/>
        </p:nvSpPr>
        <p:spPr>
          <a:xfrm>
            <a:off x="5562358" y="917855"/>
            <a:ext cx="6183554" cy="4686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10000"/>
              </a:lnSpc>
              <a:defRPr/>
            </a:pP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Goals:</a:t>
            </a:r>
          </a:p>
          <a:p>
            <a:pPr marL="285750" lvl="0" indent="-285750" algn="l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Waterloo to a similar global city to show competitiveness</a:t>
            </a:r>
          </a:p>
          <a:p>
            <a:pPr marL="285750" lvl="0" indent="-285750" algn="l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 key similarities (talent, tech, innovation, manufacturing)</a:t>
            </a:r>
          </a:p>
          <a:p>
            <a:pPr marL="285750" lvl="0" indent="-285750" algn="l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Waterloo as a strong alternative to major hubs</a:t>
            </a:r>
          </a:p>
          <a:p>
            <a:pPr lvl="0" algn="l">
              <a:lnSpc>
                <a:spcPct val="110000"/>
              </a:lnSpc>
              <a:defRPr/>
            </a:pP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lnSpc>
                <a:spcPct val="110000"/>
              </a:lnSpc>
              <a:defRPr/>
            </a:pP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Steps:</a:t>
            </a:r>
          </a:p>
          <a:p>
            <a:pPr marL="285750" lvl="0" indent="-285750" algn="l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Recreate the design in InDesign</a:t>
            </a:r>
          </a:p>
          <a:p>
            <a:pPr marL="285750" lvl="0" indent="-285750" algn="l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LinkedIn post for Maria</a:t>
            </a:r>
          </a:p>
          <a:p>
            <a:pPr marL="285750" lvl="0" indent="-285750" algn="l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performance metrics (Next Co-op/ Eamon)</a:t>
            </a:r>
          </a:p>
        </p:txBody>
      </p:sp>
    </p:spTree>
    <p:extLst>
      <p:ext uri="{BB962C8B-B14F-4D97-AF65-F5344CB8AC3E}">
        <p14:creationId xmlns:p14="http://schemas.microsoft.com/office/powerpoint/2010/main" val="1254086398"/>
      </p:ext>
    </p:extLst>
  </p:cSld>
  <p:clrMapOvr>
    <a:masterClrMapping/>
  </p:clrMapOvr>
</p:sld>
</file>

<file path=ppt/theme/theme1.xml><?xml version="1.0" encoding="utf-8"?>
<a:theme xmlns:a="http://schemas.openxmlformats.org/drawingml/2006/main" name="Base_Template">
  <a:themeElements>
    <a:clrScheme name="Waterloo">
      <a:dk1>
        <a:srgbClr val="292A2D"/>
      </a:dk1>
      <a:lt1>
        <a:srgbClr val="FFFFFF"/>
      </a:lt1>
      <a:dk2>
        <a:srgbClr val="0064A3"/>
      </a:dk2>
      <a:lt2>
        <a:srgbClr val="F2F4F2"/>
      </a:lt2>
      <a:accent1>
        <a:srgbClr val="036D53"/>
      </a:accent1>
      <a:accent2>
        <a:srgbClr val="783D96"/>
      </a:accent2>
      <a:accent3>
        <a:srgbClr val="157988"/>
      </a:accent3>
      <a:accent4>
        <a:srgbClr val="002C49"/>
      </a:accent4>
      <a:accent5>
        <a:srgbClr val="E3EFF5"/>
      </a:accent5>
      <a:accent6>
        <a:srgbClr val="F0EBF3"/>
      </a:accent6>
      <a:hlink>
        <a:srgbClr val="471B5D"/>
      </a:hlink>
      <a:folHlink>
        <a:srgbClr val="793E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Waterloo">
      <a:dk1>
        <a:srgbClr val="292A2D"/>
      </a:dk1>
      <a:lt1>
        <a:srgbClr val="FFFFFF"/>
      </a:lt1>
      <a:dk2>
        <a:srgbClr val="0064A3"/>
      </a:dk2>
      <a:lt2>
        <a:srgbClr val="F2F4F2"/>
      </a:lt2>
      <a:accent1>
        <a:srgbClr val="036D53"/>
      </a:accent1>
      <a:accent2>
        <a:srgbClr val="783D96"/>
      </a:accent2>
      <a:accent3>
        <a:srgbClr val="157988"/>
      </a:accent3>
      <a:accent4>
        <a:srgbClr val="002C49"/>
      </a:accent4>
      <a:accent5>
        <a:srgbClr val="E3EFF5"/>
      </a:accent5>
      <a:accent6>
        <a:srgbClr val="F0EBF3"/>
      </a:accent6>
      <a:hlink>
        <a:srgbClr val="471B5D"/>
      </a:hlink>
      <a:folHlink>
        <a:srgbClr val="793E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_3">
  <a:themeElements>
    <a:clrScheme name="Waterloo">
      <a:dk1>
        <a:srgbClr val="292A2D"/>
      </a:dk1>
      <a:lt1>
        <a:srgbClr val="FFFFFF"/>
      </a:lt1>
      <a:dk2>
        <a:srgbClr val="0064A3"/>
      </a:dk2>
      <a:lt2>
        <a:srgbClr val="F2F4F2"/>
      </a:lt2>
      <a:accent1>
        <a:srgbClr val="036D53"/>
      </a:accent1>
      <a:accent2>
        <a:srgbClr val="783D96"/>
      </a:accent2>
      <a:accent3>
        <a:srgbClr val="157988"/>
      </a:accent3>
      <a:accent4>
        <a:srgbClr val="002C49"/>
      </a:accent4>
      <a:accent5>
        <a:srgbClr val="E3EFF5"/>
      </a:accent5>
      <a:accent6>
        <a:srgbClr val="F0EBF3"/>
      </a:accent6>
      <a:hlink>
        <a:srgbClr val="471B5D"/>
      </a:hlink>
      <a:folHlink>
        <a:srgbClr val="793E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c7a4138-86ad-4cb8-8690-4fd8641c0e7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472E0FAC9D2642A7E6C15E92E746B7" ma:contentTypeVersion="10" ma:contentTypeDescription="Create a new document." ma:contentTypeScope="" ma:versionID="addd4bbe03b4479ebd9feca49058aec9">
  <xsd:schema xmlns:xsd="http://www.w3.org/2001/XMLSchema" xmlns:xs="http://www.w3.org/2001/XMLSchema" xmlns:p="http://schemas.microsoft.com/office/2006/metadata/properties" xmlns:ns3="6c7a4138-86ad-4cb8-8690-4fd8641c0e77" targetNamespace="http://schemas.microsoft.com/office/2006/metadata/properties" ma:root="true" ma:fieldsID="5aff43e8ab68e16a109fd2ba8465c2aa" ns3:_="">
    <xsd:import namespace="6c7a4138-86ad-4cb8-8690-4fd8641c0e77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7a4138-86ad-4cb8-8690-4fd8641c0e77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261AE5-BAE3-4B02-85B3-B485E69EF212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6c7a4138-86ad-4cb8-8690-4fd8641c0e77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D7148FB-A6DE-42BE-B1BE-3BD05EED69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A38796-256D-4853-B89E-4FCEF0C782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7a4138-86ad-4cb8-8690-4fd8641c0e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End of Term Presentation Salar</Template>
  <TotalTime>12677</TotalTime>
  <Words>881</Words>
  <Application>Microsoft Office PowerPoint</Application>
  <PresentationFormat>Widescreen</PresentationFormat>
  <Paragraphs>227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Wingdings</vt:lpstr>
      <vt:lpstr>Base_Template</vt:lpstr>
      <vt:lpstr>Blank</vt:lpstr>
      <vt:lpstr>Blank_3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Maya Ley</dc:creator>
  <cp:lastModifiedBy>Ava Schmalz</cp:lastModifiedBy>
  <cp:revision>3</cp:revision>
  <cp:lastPrinted>2024-02-07T19:54:42Z</cp:lastPrinted>
  <dcterms:created xsi:type="dcterms:W3CDTF">2025-12-10T14:36:53Z</dcterms:created>
  <dcterms:modified xsi:type="dcterms:W3CDTF">2026-04-20T18:08:26Z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0x010100A9472E0FAC9D2642A7E6C15E92E746B7</vt:lpwstr>
  </property>
</Properties>
</file>